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9" r:id="rId2"/>
    <p:sldId id="282" r:id="rId3"/>
    <p:sldId id="280" r:id="rId4"/>
    <p:sldId id="308" r:id="rId5"/>
    <p:sldId id="322" r:id="rId6"/>
    <p:sldId id="331" r:id="rId7"/>
    <p:sldId id="332" r:id="rId8"/>
    <p:sldId id="311" r:id="rId9"/>
    <p:sldId id="318" r:id="rId10"/>
    <p:sldId id="323" r:id="rId11"/>
    <p:sldId id="313" r:id="rId12"/>
    <p:sldId id="324" r:id="rId13"/>
    <p:sldId id="325" r:id="rId14"/>
    <p:sldId id="328" r:id="rId15"/>
    <p:sldId id="329" r:id="rId16"/>
    <p:sldId id="330" r:id="rId17"/>
    <p:sldId id="300" r:id="rId18"/>
    <p:sldId id="333"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81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54" autoAdjust="0"/>
    <p:restoredTop sz="94660"/>
  </p:normalViewPr>
  <p:slideViewPr>
    <p:cSldViewPr snapToGrid="0">
      <p:cViewPr varScale="1">
        <p:scale>
          <a:sx n="51" d="100"/>
          <a:sy n="51" d="100"/>
        </p:scale>
        <p:origin x="62" y="715"/>
      </p:cViewPr>
      <p:guideLst>
        <p:guide orient="horz" pos="2160"/>
        <p:guide pos="2880"/>
        <p:guide pos="3839"/>
      </p:guideLst>
    </p:cSldViewPr>
  </p:slideViewPr>
  <p:notesTextViewPr>
    <p:cViewPr>
      <p:scale>
        <a:sx n="1" d="1"/>
        <a:sy n="1" d="1"/>
      </p:scale>
      <p:origin x="0" y="0"/>
    </p:cViewPr>
  </p:notesTextViewPr>
  <p:sorterViewPr>
    <p:cViewPr>
      <p:scale>
        <a:sx n="100" d="100"/>
        <a:sy n="100" d="100"/>
      </p:scale>
      <p:origin x="0" y="-1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8B59C5-5C56-474C-91FD-D84A6CBB15F0}" type="datetimeFigureOut">
              <a:rPr lang="en-US" smtClean="0"/>
              <a:pPr/>
              <a:t>4/1/2021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1E23E-4749-425C-9290-D72B17B7AB7E}" type="slidenum">
              <a:rPr lang="en-US" smtClean="0"/>
              <a:pPr/>
              <a:t>‹#›</a:t>
            </a:fld>
            <a:endParaRPr lang="en-US"/>
          </a:p>
        </p:txBody>
      </p:sp>
    </p:spTree>
    <p:extLst>
      <p:ext uri="{BB962C8B-B14F-4D97-AF65-F5344CB8AC3E}">
        <p14:creationId xmlns:p14="http://schemas.microsoft.com/office/powerpoint/2010/main" val="112477082"/>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1</a:t>
            </a:fld>
            <a:endParaRPr lang="en-US"/>
          </a:p>
        </p:txBody>
      </p:sp>
    </p:spTree>
    <p:extLst>
      <p:ext uri="{BB962C8B-B14F-4D97-AF65-F5344CB8AC3E}">
        <p14:creationId xmlns:p14="http://schemas.microsoft.com/office/powerpoint/2010/main" val="2081403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10</a:t>
            </a:fld>
            <a:endParaRPr lang="en-US"/>
          </a:p>
        </p:txBody>
      </p:sp>
    </p:spTree>
    <p:extLst>
      <p:ext uri="{BB962C8B-B14F-4D97-AF65-F5344CB8AC3E}">
        <p14:creationId xmlns:p14="http://schemas.microsoft.com/office/powerpoint/2010/main" val="3117133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11</a:t>
            </a:fld>
            <a:endParaRPr lang="en-US"/>
          </a:p>
        </p:txBody>
      </p:sp>
    </p:spTree>
    <p:extLst>
      <p:ext uri="{BB962C8B-B14F-4D97-AF65-F5344CB8AC3E}">
        <p14:creationId xmlns:p14="http://schemas.microsoft.com/office/powerpoint/2010/main" val="4158253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12</a:t>
            </a:fld>
            <a:endParaRPr lang="en-US"/>
          </a:p>
        </p:txBody>
      </p:sp>
    </p:spTree>
    <p:extLst>
      <p:ext uri="{BB962C8B-B14F-4D97-AF65-F5344CB8AC3E}">
        <p14:creationId xmlns:p14="http://schemas.microsoft.com/office/powerpoint/2010/main" val="1370791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13</a:t>
            </a:fld>
            <a:endParaRPr lang="en-US"/>
          </a:p>
        </p:txBody>
      </p:sp>
    </p:spTree>
    <p:extLst>
      <p:ext uri="{BB962C8B-B14F-4D97-AF65-F5344CB8AC3E}">
        <p14:creationId xmlns:p14="http://schemas.microsoft.com/office/powerpoint/2010/main" val="4221519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14</a:t>
            </a:fld>
            <a:endParaRPr lang="en-US"/>
          </a:p>
        </p:txBody>
      </p:sp>
    </p:spTree>
    <p:extLst>
      <p:ext uri="{BB962C8B-B14F-4D97-AF65-F5344CB8AC3E}">
        <p14:creationId xmlns:p14="http://schemas.microsoft.com/office/powerpoint/2010/main" val="3071273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15</a:t>
            </a:fld>
            <a:endParaRPr lang="en-US"/>
          </a:p>
        </p:txBody>
      </p:sp>
    </p:spTree>
    <p:extLst>
      <p:ext uri="{BB962C8B-B14F-4D97-AF65-F5344CB8AC3E}">
        <p14:creationId xmlns:p14="http://schemas.microsoft.com/office/powerpoint/2010/main" val="23983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E11C13-DFE0-4226-B671-CA2C22679B50}" type="slidenum">
              <a:rPr lang="en-US" smtClean="0"/>
              <a:pPr/>
              <a:t>16</a:t>
            </a:fld>
            <a:endParaRPr lang="en-US"/>
          </a:p>
        </p:txBody>
      </p:sp>
    </p:spTree>
    <p:extLst>
      <p:ext uri="{BB962C8B-B14F-4D97-AF65-F5344CB8AC3E}">
        <p14:creationId xmlns:p14="http://schemas.microsoft.com/office/powerpoint/2010/main" val="2270789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17</a:t>
            </a:fld>
            <a:endParaRPr lang="en-US"/>
          </a:p>
        </p:txBody>
      </p:sp>
    </p:spTree>
    <p:extLst>
      <p:ext uri="{BB962C8B-B14F-4D97-AF65-F5344CB8AC3E}">
        <p14:creationId xmlns:p14="http://schemas.microsoft.com/office/powerpoint/2010/main" val="3074646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18</a:t>
            </a:fld>
            <a:endParaRPr lang="en-US"/>
          </a:p>
        </p:txBody>
      </p:sp>
    </p:spTree>
    <p:extLst>
      <p:ext uri="{BB962C8B-B14F-4D97-AF65-F5344CB8AC3E}">
        <p14:creationId xmlns:p14="http://schemas.microsoft.com/office/powerpoint/2010/main" val="2269283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2</a:t>
            </a:fld>
            <a:endParaRPr lang="en-US"/>
          </a:p>
        </p:txBody>
      </p:sp>
    </p:spTree>
    <p:extLst>
      <p:ext uri="{BB962C8B-B14F-4D97-AF65-F5344CB8AC3E}">
        <p14:creationId xmlns:p14="http://schemas.microsoft.com/office/powerpoint/2010/main" val="307464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3</a:t>
            </a:fld>
            <a:endParaRPr lang="en-US"/>
          </a:p>
        </p:txBody>
      </p:sp>
    </p:spTree>
    <p:extLst>
      <p:ext uri="{BB962C8B-B14F-4D97-AF65-F5344CB8AC3E}">
        <p14:creationId xmlns:p14="http://schemas.microsoft.com/office/powerpoint/2010/main" val="307464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4</a:t>
            </a:fld>
            <a:endParaRPr lang="en-US"/>
          </a:p>
        </p:txBody>
      </p:sp>
    </p:spTree>
    <p:extLst>
      <p:ext uri="{BB962C8B-B14F-4D97-AF65-F5344CB8AC3E}">
        <p14:creationId xmlns:p14="http://schemas.microsoft.com/office/powerpoint/2010/main" val="4066648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5</a:t>
            </a:fld>
            <a:endParaRPr lang="en-US"/>
          </a:p>
        </p:txBody>
      </p:sp>
    </p:spTree>
    <p:extLst>
      <p:ext uri="{BB962C8B-B14F-4D97-AF65-F5344CB8AC3E}">
        <p14:creationId xmlns:p14="http://schemas.microsoft.com/office/powerpoint/2010/main" val="208304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6</a:t>
            </a:fld>
            <a:endParaRPr lang="en-US"/>
          </a:p>
        </p:txBody>
      </p:sp>
    </p:spTree>
    <p:extLst>
      <p:ext uri="{BB962C8B-B14F-4D97-AF65-F5344CB8AC3E}">
        <p14:creationId xmlns:p14="http://schemas.microsoft.com/office/powerpoint/2010/main" val="1909051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7</a:t>
            </a:fld>
            <a:endParaRPr lang="en-US"/>
          </a:p>
        </p:txBody>
      </p:sp>
    </p:spTree>
    <p:extLst>
      <p:ext uri="{BB962C8B-B14F-4D97-AF65-F5344CB8AC3E}">
        <p14:creationId xmlns:p14="http://schemas.microsoft.com/office/powerpoint/2010/main" val="1613363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8</a:t>
            </a:fld>
            <a:endParaRPr lang="en-US"/>
          </a:p>
        </p:txBody>
      </p:sp>
    </p:spTree>
    <p:extLst>
      <p:ext uri="{BB962C8B-B14F-4D97-AF65-F5344CB8AC3E}">
        <p14:creationId xmlns:p14="http://schemas.microsoft.com/office/powerpoint/2010/main" val="311800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E11C13-DFE0-4226-B671-CA2C22679B50}" type="slidenum">
              <a:rPr lang="en-US" smtClean="0"/>
              <a:pPr/>
              <a:t>9</a:t>
            </a:fld>
            <a:endParaRPr lang="en-US"/>
          </a:p>
        </p:txBody>
      </p:sp>
    </p:spTree>
    <p:extLst>
      <p:ext uri="{BB962C8B-B14F-4D97-AF65-F5344CB8AC3E}">
        <p14:creationId xmlns:p14="http://schemas.microsoft.com/office/powerpoint/2010/main" val="297370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5" y="2130432"/>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9A4ED66-8A3D-4E47-94DA-467133B2CEC9}"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937EF-277E-4AD1-BBA5-F760659FE6B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A4ED66-8A3D-4E47-94DA-467133B2CEC9}"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937EF-277E-4AD1-BBA5-F760659FE6B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5"/>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5"/>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A4ED66-8A3D-4E47-94DA-467133B2CEC9}"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937EF-277E-4AD1-BBA5-F760659FE6B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A4ED66-8A3D-4E47-94DA-467133B2CEC9}"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937EF-277E-4AD1-BBA5-F760659FE6B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7"/>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A4ED66-8A3D-4E47-94DA-467133B2CEC9}"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937EF-277E-4AD1-BBA5-F760659FE6B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6"/>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6"/>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A4ED66-8A3D-4E47-94DA-467133B2CEC9}" type="datetimeFigureOut">
              <a:rPr lang="en-US" smtClean="0"/>
              <a:pPr/>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937EF-277E-4AD1-BBA5-F760659FE6B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4" y="1535117"/>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4"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7"/>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A4ED66-8A3D-4E47-94DA-467133B2CEC9}" type="datetimeFigureOut">
              <a:rPr lang="en-US" smtClean="0"/>
              <a:pPr/>
              <a:t>4/1/2021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937EF-277E-4AD1-BBA5-F760659FE6B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A4ED66-8A3D-4E47-94DA-467133B2CEC9}" type="datetimeFigureOut">
              <a:rPr lang="en-US" smtClean="0"/>
              <a:pPr/>
              <a:t>4/1/2021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937EF-277E-4AD1-BBA5-F760659FE6B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4ED66-8A3D-4E47-94DA-467133B2CEC9}" type="datetimeFigureOut">
              <a:rPr lang="en-US" smtClean="0"/>
              <a:pPr/>
              <a:t>4/1/2021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937EF-277E-4AD1-BBA5-F760659FE6B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5"/>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8"/>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3"/>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9A4ED66-8A3D-4E47-94DA-467133B2CEC9}" type="datetimeFigureOut">
              <a:rPr lang="en-US" smtClean="0"/>
              <a:pPr/>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937EF-277E-4AD1-BBA5-F760659FE6B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8" y="4800606"/>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8"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8" y="5367344"/>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9A4ED66-8A3D-4E47-94DA-467133B2CEC9}" type="datetimeFigureOut">
              <a:rPr lang="en-US" smtClean="0"/>
              <a:pPr/>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937EF-277E-4AD1-BBA5-F760659FE6B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4" y="274639"/>
            <a:ext cx="10969943" cy="1143000"/>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4" y="1600206"/>
            <a:ext cx="10969943"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7"/>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29A4ED66-8A3D-4E47-94DA-467133B2CEC9}" type="datetimeFigureOut">
              <a:rPr lang="en-US" smtClean="0"/>
              <a:pPr/>
              <a:t>4/1/2021</a:t>
            </a:fld>
            <a:endParaRPr lang="en-US"/>
          </a:p>
        </p:txBody>
      </p:sp>
      <p:sp>
        <p:nvSpPr>
          <p:cNvPr id="5" name="Footer Placeholder 4"/>
          <p:cNvSpPr>
            <a:spLocks noGrp="1"/>
          </p:cNvSpPr>
          <p:nvPr>
            <p:ph type="ftr" sz="quarter" idx="3"/>
          </p:nvPr>
        </p:nvSpPr>
        <p:spPr>
          <a:xfrm>
            <a:off x="4164518" y="6356357"/>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8" y="6356357"/>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0C1937EF-277E-4AD1-BBA5-F760659FE6B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0" y="3048"/>
            <a:ext cx="12164447"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10" name="Shape 174"/>
          <p:cNvSpPr txBox="1">
            <a:spLocks/>
          </p:cNvSpPr>
          <p:nvPr/>
        </p:nvSpPr>
        <p:spPr>
          <a:xfrm>
            <a:off x="2513945" y="5257800"/>
            <a:ext cx="7313295" cy="1295400"/>
          </a:xfrm>
          <a:prstGeom prst="rect">
            <a:avLst/>
          </a:prstGeom>
          <a:noFill/>
          <a:ln>
            <a:noFill/>
          </a:ln>
        </p:spPr>
        <p:txBody>
          <a:bodyPr lIns="91425" tIns="45700" rIns="91425" bIns="45700"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ct val="25000"/>
            </a:pPr>
            <a:endParaRPr lang="en-US" b="1" cap="small">
              <a:solidFill>
                <a:srgbClr val="0070C0"/>
              </a:solidFill>
              <a:latin typeface="Times New Roman"/>
              <a:ea typeface="Times New Roman"/>
              <a:cs typeface="Times New Roman"/>
              <a:sym typeface="Times New Roman"/>
            </a:endParaRPr>
          </a:p>
        </p:txBody>
      </p:sp>
      <p:sp>
        <p:nvSpPr>
          <p:cNvPr id="79873" name="Rectangle 1"/>
          <p:cNvSpPr>
            <a:spLocks noChangeArrowheads="1"/>
          </p:cNvSpPr>
          <p:nvPr/>
        </p:nvSpPr>
        <p:spPr bwMode="auto">
          <a:xfrm>
            <a:off x="3351214" y="7620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3" name="TextBox 2"/>
          <p:cNvSpPr txBox="1"/>
          <p:nvPr/>
        </p:nvSpPr>
        <p:spPr>
          <a:xfrm>
            <a:off x="1186204" y="1609516"/>
            <a:ext cx="9982200" cy="5416868"/>
          </a:xfrm>
          <a:prstGeom prst="rect">
            <a:avLst/>
          </a:prstGeom>
          <a:noFill/>
        </p:spPr>
        <p:txBody>
          <a:bodyPr wrap="square" lIns="91440" tIns="45720" rIns="91440" bIns="45720" rtlCol="0" anchor="t">
            <a:spAutoFit/>
          </a:bodyPr>
          <a:lstStyle/>
          <a:p>
            <a:pPr algn="ctr"/>
            <a:endPar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4000" dirty="0">
                <a:effectLst>
                  <a:outerShdw blurRad="38100" dist="38100" dir="2700000" algn="tl">
                    <a:srgbClr val="000000">
                      <a:alpha val="43137"/>
                    </a:srgbClr>
                  </a:outerShdw>
                </a:effectLst>
                <a:latin typeface="Times New Roman"/>
                <a:cs typeface="Times New Roman"/>
              </a:rPr>
              <a:t>Face Spoofing Detection using Deep Learning</a:t>
            </a:r>
            <a:endParaRPr lang="en-GB" sz="4000" dirty="0">
              <a:effectLst>
                <a:outerShdw blurRad="38100" dist="38100" dir="2700000" algn="tl">
                  <a:srgbClr val="000000">
                    <a:alpha val="43137"/>
                  </a:srgbClr>
                </a:outerShdw>
              </a:effectLst>
              <a:latin typeface="Times New Roman"/>
              <a:cs typeface="Times New Roman"/>
            </a:endParaRPr>
          </a:p>
          <a:p>
            <a:pPr algn="ctr"/>
            <a:endParaRPr lang="en-GB" sz="2400" dirty="0">
              <a:latin typeface="Times New Roman" pitchFamily="18" charset="0"/>
              <a:cs typeface="Times New Roman" pitchFamily="18" charset="0"/>
            </a:endParaRPr>
          </a:p>
          <a:p>
            <a:pPr algn="ctr">
              <a:spcBef>
                <a:spcPts val="0"/>
              </a:spcBef>
              <a:buClr>
                <a:schemeClr val="dk2"/>
              </a:buClr>
              <a:buSzPct val="25000"/>
              <a:buFont typeface="Times New Roman"/>
              <a:buNone/>
            </a:pPr>
            <a:endParaRPr lang="en-US" cap="small" dirty="0">
              <a:latin typeface="Times New Roman"/>
              <a:ea typeface="Times New Roman"/>
              <a:cs typeface="Times New Roman"/>
              <a:sym typeface="Times New Roman"/>
            </a:endParaRPr>
          </a:p>
          <a:p>
            <a:pPr algn="ctr">
              <a:spcBef>
                <a:spcPts val="0"/>
              </a:spcBef>
              <a:buClr>
                <a:schemeClr val="dk2"/>
              </a:buClr>
              <a:buSzPct val="25000"/>
              <a:buFont typeface="Times New Roman"/>
              <a:buNone/>
            </a:pPr>
            <a:endParaRPr lang="en-US" cap="small" dirty="0">
              <a:latin typeface="Times New Roman"/>
              <a:ea typeface="Times New Roman"/>
              <a:cs typeface="Times New Roman"/>
              <a:sym typeface="Times New Roman"/>
            </a:endParaRPr>
          </a:p>
          <a:p>
            <a:pPr algn="ctr">
              <a:spcBef>
                <a:spcPts val="0"/>
              </a:spcBef>
              <a:buClr>
                <a:schemeClr val="dk2"/>
              </a:buClr>
              <a:buSzPct val="25000"/>
              <a:buFont typeface="Times New Roman"/>
              <a:buNone/>
            </a:pPr>
            <a:endParaRPr lang="en-US" cap="small" dirty="0">
              <a:latin typeface="Times New Roman"/>
              <a:ea typeface="Times New Roman"/>
              <a:cs typeface="Times New Roman"/>
              <a:sym typeface="Times New Roman"/>
            </a:endParaRPr>
          </a:p>
          <a:p>
            <a:pPr algn="ctr">
              <a:spcBef>
                <a:spcPts val="0"/>
              </a:spcBef>
              <a:buClr>
                <a:schemeClr val="dk2"/>
              </a:buClr>
              <a:buSzPct val="25000"/>
              <a:buFont typeface="Times New Roman"/>
              <a:buNone/>
            </a:pPr>
            <a:endParaRPr lang="en-US" cap="small" dirty="0">
              <a:latin typeface="Times New Roman"/>
              <a:ea typeface="Times New Roman"/>
              <a:cs typeface="Times New Roman"/>
              <a:sym typeface="Times New Roman"/>
            </a:endParaRPr>
          </a:p>
          <a:p>
            <a:pPr algn="ctr">
              <a:spcBef>
                <a:spcPts val="0"/>
              </a:spcBef>
              <a:buClr>
                <a:schemeClr val="dk2"/>
              </a:buClr>
              <a:buSzPct val="25000"/>
              <a:buFont typeface="Times New Roman"/>
              <a:buNone/>
            </a:pPr>
            <a:endParaRPr lang="en-US" cap="small" dirty="0">
              <a:latin typeface="Times New Roman"/>
              <a:ea typeface="Times New Roman"/>
              <a:cs typeface="Times New Roman"/>
              <a:sym typeface="Times New Roman"/>
            </a:endParaRPr>
          </a:p>
          <a:p>
            <a:pPr algn="ctr"/>
            <a:endParaRPr lang="en-GB" dirty="0">
              <a:latin typeface="Times New Roman" pitchFamily="18" charset="0"/>
              <a:cs typeface="Times New Roman" pitchFamily="18" charset="0"/>
            </a:endParaRPr>
          </a:p>
          <a:p>
            <a:pPr>
              <a:spcBef>
                <a:spcPts val="0"/>
              </a:spcBef>
              <a:buClr>
                <a:schemeClr val="dk2"/>
              </a:buClr>
              <a:buSzPct val="25000"/>
              <a:buFont typeface="Times New Roman"/>
              <a:buNone/>
            </a:pPr>
            <a:endParaRPr lang="en-US" cap="small" dirty="0">
              <a:latin typeface="Times New Roman"/>
              <a:ea typeface="Times New Roman"/>
              <a:cs typeface="Times New Roman"/>
              <a:sym typeface="Times New Roman"/>
            </a:endParaRPr>
          </a:p>
          <a:p>
            <a:pPr algn="ctr">
              <a:spcBef>
                <a:spcPts val="0"/>
              </a:spcBef>
              <a:buClr>
                <a:schemeClr val="dk2"/>
              </a:buClr>
              <a:buSzPct val="25000"/>
              <a:buFont typeface="Times New Roman"/>
              <a:buNone/>
            </a:pPr>
            <a:r>
              <a:rPr lang="en-US" cap="small" dirty="0">
                <a:effectLst>
                  <a:outerShdw blurRad="38100" dist="38100" dir="2700000" algn="tl">
                    <a:srgbClr val="000000">
                      <a:alpha val="43137"/>
                    </a:srgbClr>
                  </a:outerShdw>
                </a:effectLst>
                <a:latin typeface="Times New Roman"/>
                <a:ea typeface="Times New Roman"/>
                <a:cs typeface="Times New Roman"/>
                <a:sym typeface="Times New Roman"/>
              </a:rPr>
              <a:t>Guided by</a:t>
            </a:r>
          </a:p>
          <a:p>
            <a:pPr algn="ctr">
              <a:spcBef>
                <a:spcPts val="0"/>
              </a:spcBef>
              <a:buClr>
                <a:schemeClr val="dk2"/>
              </a:buClr>
              <a:buSzPct val="25000"/>
              <a:buFont typeface="Times New Roman"/>
              <a:buNone/>
            </a:pPr>
            <a:r>
              <a:rPr lang="en-US" cap="small" dirty="0">
                <a:effectLst>
                  <a:outerShdw blurRad="38100" dist="38100" dir="2700000" algn="tl">
                    <a:srgbClr val="000000">
                      <a:alpha val="43137"/>
                    </a:srgbClr>
                  </a:outerShdw>
                </a:effectLst>
                <a:latin typeface="Times New Roman"/>
                <a:ea typeface="Times New Roman"/>
                <a:cs typeface="Times New Roman"/>
                <a:sym typeface="Times New Roman"/>
              </a:rPr>
              <a:t>Prof. </a:t>
            </a:r>
            <a:r>
              <a:rPr lang="en-US" cap="small" dirty="0" err="1">
                <a:effectLst>
                  <a:outerShdw blurRad="38100" dist="38100" dir="2700000" algn="tl">
                    <a:srgbClr val="000000">
                      <a:alpha val="43137"/>
                    </a:srgbClr>
                  </a:outerShdw>
                </a:effectLst>
                <a:latin typeface="Times New Roman"/>
                <a:ea typeface="Times New Roman"/>
                <a:cs typeface="Times New Roman"/>
                <a:sym typeface="Times New Roman"/>
              </a:rPr>
              <a:t>Anushree</a:t>
            </a:r>
            <a:r>
              <a:rPr lang="en-US" cap="small" dirty="0">
                <a:effectLst>
                  <a:outerShdw blurRad="38100" dist="38100" dir="2700000" algn="tl">
                    <a:srgbClr val="000000">
                      <a:alpha val="43137"/>
                    </a:srgbClr>
                  </a:outerShdw>
                </a:effectLst>
                <a:latin typeface="Times New Roman"/>
                <a:ea typeface="Times New Roman"/>
                <a:cs typeface="Times New Roman"/>
                <a:sym typeface="Times New Roman"/>
              </a:rPr>
              <a:t> Deshmukh</a:t>
            </a:r>
          </a:p>
          <a:p>
            <a:pPr marL="0" algn="l" rtl="0" eaLnBrk="1" fontAlgn="t" latinLnBrk="0" hangingPunct="1">
              <a:spcBef>
                <a:spcPts val="0"/>
              </a:spcBef>
              <a:spcAft>
                <a:spcPts val="0"/>
              </a:spcAft>
            </a:pPr>
            <a:endParaRPr lang="en-US" cap="small" dirty="0">
              <a:latin typeface="Times New Roman"/>
              <a:ea typeface="Times New Roman"/>
              <a:cs typeface="Times New Roman"/>
              <a:sym typeface="Times New Roman"/>
            </a:endParaRPr>
          </a:p>
          <a:p>
            <a:pPr algn="ctr"/>
            <a:endParaRPr lang="en-GB" sz="2400" dirty="0">
              <a:latin typeface="Times New Roman" pitchFamily="18" charset="0"/>
              <a:cs typeface="Times New Roman" pitchFamily="18" charset="0"/>
            </a:endParaRPr>
          </a:p>
        </p:txBody>
      </p:sp>
      <p:graphicFrame>
        <p:nvGraphicFramePr>
          <p:cNvPr id="5" name="Table 5">
            <a:extLst>
              <a:ext uri="{FF2B5EF4-FFF2-40B4-BE49-F238E27FC236}">
                <a16:creationId xmlns:a16="http://schemas.microsoft.com/office/drawing/2014/main" id="{184A08AF-9E92-4121-96A5-B7C4D2CC7955}"/>
              </a:ext>
            </a:extLst>
          </p:cNvPr>
          <p:cNvGraphicFramePr>
            <a:graphicFrameLocks noGrp="1"/>
          </p:cNvGraphicFramePr>
          <p:nvPr>
            <p:extLst>
              <p:ext uri="{D42A27DB-BD31-4B8C-83A1-F6EECF244321}">
                <p14:modId xmlns:p14="http://schemas.microsoft.com/office/powerpoint/2010/main" val="4081693558"/>
              </p:ext>
            </p:extLst>
          </p:nvPr>
        </p:nvGraphicFramePr>
        <p:xfrm>
          <a:off x="2854000" y="3121152"/>
          <a:ext cx="6646607" cy="1828800"/>
        </p:xfrm>
        <a:graphic>
          <a:graphicData uri="http://schemas.openxmlformats.org/drawingml/2006/table">
            <a:tbl>
              <a:tblPr firstRow="1" bandRow="1">
                <a:tableStyleId>{5C22544A-7EE6-4342-B048-85BDC9FD1C3A}</a:tableStyleId>
              </a:tblPr>
              <a:tblGrid>
                <a:gridCol w="1348031">
                  <a:extLst>
                    <a:ext uri="{9D8B030D-6E8A-4147-A177-3AD203B41FA5}">
                      <a16:colId xmlns:a16="http://schemas.microsoft.com/office/drawing/2014/main" val="2565314754"/>
                    </a:ext>
                  </a:extLst>
                </a:gridCol>
                <a:gridCol w="5298576">
                  <a:extLst>
                    <a:ext uri="{9D8B030D-6E8A-4147-A177-3AD203B41FA5}">
                      <a16:colId xmlns:a16="http://schemas.microsoft.com/office/drawing/2014/main" val="3429415577"/>
                    </a:ext>
                  </a:extLst>
                </a:gridCol>
              </a:tblGrid>
              <a:tr h="370840">
                <a:tc>
                  <a:txBody>
                    <a:bodyPr/>
                    <a:lstStyle/>
                    <a:p>
                      <a:r>
                        <a:rPr lang="en-US" dirty="0"/>
                        <a:t>Sr. No.</a:t>
                      </a:r>
                      <a:endParaRPr lang="en-IN" dirty="0"/>
                    </a:p>
                  </a:txBody>
                  <a:tcPr/>
                </a:tc>
                <a:tc>
                  <a:txBody>
                    <a:bodyPr/>
                    <a:lstStyle/>
                    <a:p>
                      <a:r>
                        <a:rPr lang="en-US" dirty="0"/>
                        <a:t>Name</a:t>
                      </a:r>
                      <a:endParaRPr lang="en-IN" dirty="0"/>
                    </a:p>
                  </a:txBody>
                  <a:tcPr/>
                </a:tc>
                <a:extLst>
                  <a:ext uri="{0D108BD9-81ED-4DB2-BD59-A6C34878D82A}">
                    <a16:rowId xmlns:a16="http://schemas.microsoft.com/office/drawing/2014/main" val="1893537625"/>
                  </a:ext>
                </a:extLst>
              </a:tr>
              <a:tr h="0">
                <a:tc>
                  <a:txBody>
                    <a:bodyPr/>
                    <a:lstStyle/>
                    <a:p>
                      <a:r>
                        <a:rPr lang="en-US" dirty="0"/>
                        <a:t>1</a:t>
                      </a:r>
                      <a:endParaRPr lang="en-IN"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cap="small" dirty="0">
                          <a:latin typeface="Times New Roman"/>
                          <a:ea typeface="Times New Roman"/>
                          <a:cs typeface="Times New Roman"/>
                          <a:sym typeface="Times New Roman"/>
                        </a:rPr>
                        <a:t>Drishti Gandhi </a:t>
                      </a:r>
                      <a:endParaRPr lang="en-IN" dirty="0"/>
                    </a:p>
                  </a:txBody>
                  <a:tcPr/>
                </a:tc>
                <a:extLst>
                  <a:ext uri="{0D108BD9-81ED-4DB2-BD59-A6C34878D82A}">
                    <a16:rowId xmlns:a16="http://schemas.microsoft.com/office/drawing/2014/main" val="2473459243"/>
                  </a:ext>
                </a:extLst>
              </a:tr>
              <a:tr h="0">
                <a:tc>
                  <a:txBody>
                    <a:bodyPr/>
                    <a:lstStyle/>
                    <a:p>
                      <a:r>
                        <a:rPr lang="en-US" dirty="0"/>
                        <a:t>2</a:t>
                      </a:r>
                      <a:endParaRPr lang="en-IN"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cap="small" dirty="0">
                          <a:latin typeface="Times New Roman"/>
                          <a:ea typeface="Times New Roman"/>
                          <a:cs typeface="Times New Roman"/>
                          <a:sym typeface="Times New Roman"/>
                        </a:rPr>
                        <a:t>Priya </a:t>
                      </a:r>
                      <a:r>
                        <a:rPr lang="en-US" cap="small" dirty="0" err="1">
                          <a:latin typeface="Times New Roman"/>
                          <a:ea typeface="Times New Roman"/>
                          <a:cs typeface="Times New Roman"/>
                          <a:sym typeface="Times New Roman"/>
                        </a:rPr>
                        <a:t>Govekar</a:t>
                      </a:r>
                      <a:r>
                        <a:rPr lang="en-US" cap="small" dirty="0">
                          <a:latin typeface="Times New Roman"/>
                          <a:ea typeface="Times New Roman"/>
                          <a:cs typeface="Times New Roman"/>
                          <a:sym typeface="Times New Roman"/>
                        </a:rPr>
                        <a:t> </a:t>
                      </a:r>
                      <a:endParaRPr lang="en-IN" dirty="0"/>
                    </a:p>
                  </a:txBody>
                  <a:tcPr/>
                </a:tc>
                <a:extLst>
                  <a:ext uri="{0D108BD9-81ED-4DB2-BD59-A6C34878D82A}">
                    <a16:rowId xmlns:a16="http://schemas.microsoft.com/office/drawing/2014/main" val="2891068025"/>
                  </a:ext>
                </a:extLst>
              </a:tr>
              <a:tr h="370840">
                <a:tc>
                  <a:txBody>
                    <a:bodyPr/>
                    <a:lstStyle/>
                    <a:p>
                      <a:r>
                        <a:rPr lang="en-US" dirty="0"/>
                        <a:t>3</a:t>
                      </a:r>
                      <a:endParaRPr lang="en-IN"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cap="small" dirty="0">
                          <a:latin typeface="Times New Roman"/>
                          <a:ea typeface="Times New Roman"/>
                          <a:cs typeface="Times New Roman"/>
                          <a:sym typeface="Times New Roman"/>
                        </a:rPr>
                        <a:t>Ajay Padwal </a:t>
                      </a:r>
                      <a:endParaRPr lang="en-IN" dirty="0"/>
                    </a:p>
                  </a:txBody>
                  <a:tcPr/>
                </a:tc>
                <a:extLst>
                  <a:ext uri="{0D108BD9-81ED-4DB2-BD59-A6C34878D82A}">
                    <a16:rowId xmlns:a16="http://schemas.microsoft.com/office/drawing/2014/main" val="4117700367"/>
                  </a:ext>
                </a:extLst>
              </a:tr>
            </a:tbl>
          </a:graphicData>
        </a:graphic>
      </p:graphicFrame>
    </p:spTree>
    <p:extLst>
      <p:ext uri="{BB962C8B-B14F-4D97-AF65-F5344CB8AC3E}">
        <p14:creationId xmlns:p14="http://schemas.microsoft.com/office/powerpoint/2010/main" val="1162246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79873" name="Rectangle 1"/>
          <p:cNvSpPr>
            <a:spLocks noChangeArrowheads="1"/>
          </p:cNvSpPr>
          <p:nvPr/>
        </p:nvSpPr>
        <p:spPr bwMode="auto">
          <a:xfrm>
            <a:off x="3103991" y="685800"/>
            <a:ext cx="5914184"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Times New Roman" panose="02020603050405020304" pitchFamily="18" charset="0"/>
                <a:ea typeface="Times New Roman" panose="02020603050405020304" pitchFamily="18" charset="0"/>
                <a:cs typeface="Times New Roman" panose="02020603050405020304" pitchFamily="18" charset="0"/>
              </a:rPr>
              <a:t>(Permanently Affiliated to University of Mumbai)</a:t>
            </a:r>
          </a:p>
          <a:p>
            <a:pPr algn="ctr" fontAlgn="base">
              <a:spcBef>
                <a:spcPct val="0"/>
              </a:spcBef>
              <a:spcAft>
                <a:spcPct val="0"/>
              </a:spcAft>
            </a:pPr>
            <a:r>
              <a:rPr lang="en-US" sz="2000">
                <a:latin typeface="Times New Roman" panose="02020603050405020304" pitchFamily="18" charset="0"/>
                <a:cs typeface="Times New Roman" panose="02020603050405020304" pitchFamily="18" charset="0"/>
              </a:rPr>
              <a:t>DEPARTMENT OF INFORMATION TECHNOLOGY</a:t>
            </a:r>
          </a:p>
        </p:txBody>
      </p:sp>
      <p:sp>
        <p:nvSpPr>
          <p:cNvPr id="3" name="TextBox 2">
            <a:extLst>
              <a:ext uri="{FF2B5EF4-FFF2-40B4-BE49-F238E27FC236}">
                <a16:creationId xmlns:a16="http://schemas.microsoft.com/office/drawing/2014/main" id="{98AECFAC-197A-4A66-9365-46EC140CEF19}"/>
              </a:ext>
            </a:extLst>
          </p:cNvPr>
          <p:cNvSpPr txBox="1"/>
          <p:nvPr/>
        </p:nvSpPr>
        <p:spPr>
          <a:xfrm>
            <a:off x="310964" y="1066800"/>
            <a:ext cx="10966838" cy="3354765"/>
          </a:xfrm>
          <a:prstGeom prst="rect">
            <a:avLst/>
          </a:prstGeom>
          <a:noFill/>
        </p:spPr>
        <p:txBody>
          <a:bodyPr wrap="square" lIns="91440" tIns="45720" rIns="91440" bIns="45720" rtlCol="0" anchor="t">
            <a:spAutoFit/>
          </a:bodyPr>
          <a:lstStyle/>
          <a:p>
            <a:endParaRPr lang="en-US" i="0" dirty="0">
              <a:effectLst/>
              <a:latin typeface="Times New Roman" panose="02020603050405020304" pitchFamily="18" charset="0"/>
              <a:cs typeface="Times New Roman" panose="02020603050405020304" pitchFamily="18" charset="0"/>
            </a:endParaRPr>
          </a:p>
          <a:p>
            <a:r>
              <a:rPr lang="en-US" sz="2000" b="1" i="0" dirty="0">
                <a:effectLst/>
                <a:latin typeface="Times New Roman" panose="02020603050405020304" pitchFamily="18" charset="0"/>
                <a:cs typeface="Times New Roman" panose="02020603050405020304" pitchFamily="18" charset="0"/>
              </a:rPr>
              <a:t>CAFFE: </a:t>
            </a:r>
          </a:p>
          <a:p>
            <a:pPr marL="342900" indent="-342900">
              <a:buFont typeface="Arial" panose="020B0604020202020204" pitchFamily="34" charset="0"/>
              <a:buChar char="•"/>
            </a:pPr>
            <a:r>
              <a:rPr lang="en-US" sz="2000" b="0" i="0">
                <a:effectLst/>
                <a:latin typeface="Times New Roman"/>
                <a:cs typeface="Times New Roman"/>
              </a:rPr>
              <a:t>(Convolutional Architecture for Fast Feature Embedding) is a deep learning open source framework.</a:t>
            </a:r>
          </a:p>
          <a:p>
            <a:endParaRPr lang="en-IN" sz="2000" b="0" i="0" dirty="0">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b="1">
                <a:latin typeface="Times New Roman"/>
                <a:cs typeface="Times New Roman"/>
              </a:rPr>
              <a:t>Real : script: </a:t>
            </a:r>
            <a:r>
              <a:rPr lang="en-IN" sz="2200">
                <a:latin typeface="Times New Roman"/>
                <a:ea typeface="+mn-lt"/>
                <a:cs typeface="Times New Roman"/>
              </a:rPr>
              <a:t>python gather_examples.py --input videos/</a:t>
            </a:r>
            <a:r>
              <a:rPr lang="en-IN" sz="2200" err="1">
                <a:latin typeface="Times New Roman"/>
                <a:ea typeface="+mn-lt"/>
                <a:cs typeface="Times New Roman"/>
              </a:rPr>
              <a:t>real.webm</a:t>
            </a:r>
            <a:endParaRPr lang="en-IN" sz="2200">
              <a:latin typeface="Times New Roman"/>
              <a:ea typeface="+mn-lt"/>
              <a:cs typeface="Times New Roman"/>
            </a:endParaRPr>
          </a:p>
          <a:p>
            <a:r>
              <a:rPr lang="en-IN" sz="2200">
                <a:latin typeface="Times New Roman"/>
                <a:ea typeface="+mn-lt"/>
                <a:cs typeface="Times New Roman"/>
              </a:rPr>
              <a:t>--output dataset/real \--detector </a:t>
            </a:r>
            <a:r>
              <a:rPr lang="en-IN" sz="2200" err="1">
                <a:latin typeface="Times New Roman"/>
                <a:ea typeface="+mn-lt"/>
                <a:cs typeface="Times New Roman"/>
              </a:rPr>
              <a:t>face_detector</a:t>
            </a:r>
            <a:r>
              <a:rPr lang="en-IN" sz="2200">
                <a:latin typeface="Times New Roman"/>
                <a:ea typeface="+mn-lt"/>
                <a:cs typeface="Times New Roman"/>
              </a:rPr>
              <a:t> --skip 4</a:t>
            </a:r>
            <a:endParaRPr lang="en-IN">
              <a:latin typeface="Times New Roman"/>
              <a:cs typeface="Times New Roman"/>
            </a:endParaRPr>
          </a:p>
          <a:p>
            <a:r>
              <a:rPr lang="en-IN" sz="2000" dirty="0">
                <a:latin typeface="Times New Roman" panose="02020603050405020304" pitchFamily="18" charset="0"/>
                <a:cs typeface="Times New Roman" panose="02020603050405020304" pitchFamily="18" charset="0"/>
              </a:rPr>
              <a:t>Number of frames: 85(because skip value is more)</a:t>
            </a:r>
          </a:p>
          <a:p>
            <a:endParaRPr lang="en-IN" sz="2200" dirty="0">
              <a:solidFill>
                <a:srgbClr val="FF0000"/>
              </a:solidFill>
              <a:latin typeface="Times New Roman" panose="02020603050405020304" pitchFamily="18" charset="0"/>
              <a:cs typeface="Times New Roman" panose="02020603050405020304" pitchFamily="18" charset="0"/>
            </a:endParaRPr>
          </a:p>
          <a:p>
            <a:endParaRPr lang="en-IN" sz="2200" dirty="0">
              <a:solidFill>
                <a:srgbClr val="FF0000"/>
              </a:solidFill>
              <a:latin typeface="Times New Roman" panose="02020603050405020304" pitchFamily="18" charset="0"/>
              <a:cs typeface="Times New Roman" panose="02020603050405020304" pitchFamily="18" charset="0"/>
            </a:endParaRPr>
          </a:p>
        </p:txBody>
      </p:sp>
      <p:pic>
        <p:nvPicPr>
          <p:cNvPr id="5" name="Picture 5">
            <a:extLst>
              <a:ext uri="{FF2B5EF4-FFF2-40B4-BE49-F238E27FC236}">
                <a16:creationId xmlns:a16="http://schemas.microsoft.com/office/drawing/2014/main" id="{3BDCDCA9-38BB-40A5-AB28-0E8735696404}"/>
              </a:ext>
            </a:extLst>
          </p:cNvPr>
          <p:cNvPicPr>
            <a:picLocks noChangeAspect="1"/>
          </p:cNvPicPr>
          <p:nvPr/>
        </p:nvPicPr>
        <p:blipFill>
          <a:blip r:embed="rId4"/>
          <a:stretch>
            <a:fillRect/>
          </a:stretch>
        </p:blipFill>
        <p:spPr>
          <a:xfrm>
            <a:off x="10138204" y="4452343"/>
            <a:ext cx="1377218" cy="1425944"/>
          </a:xfrm>
          <a:prstGeom prst="rect">
            <a:avLst/>
          </a:prstGeom>
        </p:spPr>
      </p:pic>
      <p:pic>
        <p:nvPicPr>
          <p:cNvPr id="6" name="Picture 6">
            <a:extLst>
              <a:ext uri="{FF2B5EF4-FFF2-40B4-BE49-F238E27FC236}">
                <a16:creationId xmlns:a16="http://schemas.microsoft.com/office/drawing/2014/main" id="{8DF9861E-CA88-426A-BA86-A645DD7E6F62}"/>
              </a:ext>
            </a:extLst>
          </p:cNvPr>
          <p:cNvPicPr>
            <a:picLocks noChangeAspect="1"/>
          </p:cNvPicPr>
          <p:nvPr/>
        </p:nvPicPr>
        <p:blipFill>
          <a:blip r:embed="rId5"/>
          <a:stretch>
            <a:fillRect/>
          </a:stretch>
        </p:blipFill>
        <p:spPr>
          <a:xfrm>
            <a:off x="10138203" y="2290545"/>
            <a:ext cx="1377218" cy="1523878"/>
          </a:xfrm>
          <a:prstGeom prst="rect">
            <a:avLst/>
          </a:prstGeom>
        </p:spPr>
      </p:pic>
      <p:sp>
        <p:nvSpPr>
          <p:cNvPr id="7" name="TextBox 6">
            <a:extLst>
              <a:ext uri="{FF2B5EF4-FFF2-40B4-BE49-F238E27FC236}">
                <a16:creationId xmlns:a16="http://schemas.microsoft.com/office/drawing/2014/main" id="{1865251F-6A72-4312-B4E4-BF442DEC5093}"/>
              </a:ext>
            </a:extLst>
          </p:cNvPr>
          <p:cNvSpPr txBox="1"/>
          <p:nvPr/>
        </p:nvSpPr>
        <p:spPr>
          <a:xfrm>
            <a:off x="335128" y="4386430"/>
            <a:ext cx="1144238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latin typeface="Times New Roman"/>
                <a:cs typeface="Times New Roman"/>
              </a:rPr>
              <a:t>Fake: script: </a:t>
            </a:r>
            <a:r>
              <a:rPr lang="en-IN" sz="2000">
                <a:latin typeface="Times New Roman"/>
                <a:ea typeface="+mn-lt"/>
                <a:cs typeface="Times New Roman"/>
              </a:rPr>
              <a:t>python gather_examples.py --input videos/</a:t>
            </a:r>
            <a:r>
              <a:rPr lang="en-IN" sz="2000" err="1">
                <a:latin typeface="Times New Roman"/>
                <a:ea typeface="+mn-lt"/>
                <a:cs typeface="Times New Roman"/>
              </a:rPr>
              <a:t>fake.webm</a:t>
            </a:r>
            <a:endParaRPr lang="en-IN" sz="2000">
              <a:latin typeface="Times New Roman"/>
              <a:ea typeface="+mn-lt"/>
              <a:cs typeface="Times New Roman"/>
            </a:endParaRPr>
          </a:p>
          <a:p>
            <a:r>
              <a:rPr lang="en-IN" sz="2000">
                <a:latin typeface="Times New Roman"/>
                <a:ea typeface="+mn-lt"/>
                <a:cs typeface="Times New Roman"/>
              </a:rPr>
              <a:t>--output dataset/fake \--detector </a:t>
            </a:r>
            <a:r>
              <a:rPr lang="en-IN" sz="2000" err="1">
                <a:latin typeface="Times New Roman"/>
                <a:ea typeface="+mn-lt"/>
                <a:cs typeface="Times New Roman"/>
              </a:rPr>
              <a:t>face_detector</a:t>
            </a:r>
            <a:r>
              <a:rPr lang="en-IN" sz="2000">
                <a:latin typeface="Times New Roman"/>
                <a:ea typeface="+mn-lt"/>
                <a:cs typeface="Times New Roman"/>
              </a:rPr>
              <a:t> --skip 1</a:t>
            </a:r>
          </a:p>
          <a:p>
            <a:r>
              <a:rPr lang="en-IN" sz="2000">
                <a:latin typeface="Times New Roman"/>
                <a:ea typeface="+mn-lt"/>
                <a:cs typeface="Times New Roman"/>
              </a:rPr>
              <a:t>Number of frames: 214 skip value less</a:t>
            </a:r>
          </a:p>
        </p:txBody>
      </p:sp>
    </p:spTree>
    <p:extLst>
      <p:ext uri="{BB962C8B-B14F-4D97-AF65-F5344CB8AC3E}">
        <p14:creationId xmlns:p14="http://schemas.microsoft.com/office/powerpoint/2010/main" val="1059505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47"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10" name="Shape 174"/>
          <p:cNvSpPr txBox="1">
            <a:spLocks/>
          </p:cNvSpPr>
          <p:nvPr/>
        </p:nvSpPr>
        <p:spPr>
          <a:xfrm>
            <a:off x="2513945" y="5257800"/>
            <a:ext cx="7313295" cy="1295400"/>
          </a:xfrm>
          <a:prstGeom prst="rect">
            <a:avLst/>
          </a:prstGeom>
          <a:noFill/>
          <a:ln>
            <a:noFill/>
          </a:ln>
        </p:spPr>
        <p:txBody>
          <a:bodyPr lIns="91425" tIns="45700" rIns="91425" bIns="45700"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Clr>
                <a:schemeClr val="dk2"/>
              </a:buClr>
              <a:buSzPct val="25000"/>
            </a:pPr>
            <a:endParaRPr lang="en-US" sz="1200" b="1" cap="small" dirty="0">
              <a:solidFill>
                <a:srgbClr val="0070C0"/>
              </a:solidFill>
              <a:latin typeface="Times New Roman"/>
              <a:ea typeface="Times New Roman"/>
              <a:cs typeface="Times New Roman"/>
            </a:endParaRPr>
          </a:p>
        </p:txBody>
      </p:sp>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21" name="TextBox 20">
            <a:extLst>
              <a:ext uri="{FF2B5EF4-FFF2-40B4-BE49-F238E27FC236}">
                <a16:creationId xmlns:a16="http://schemas.microsoft.com/office/drawing/2014/main" id="{0583C83B-7413-4695-B18B-55E6B8B9609E}"/>
              </a:ext>
            </a:extLst>
          </p:cNvPr>
          <p:cNvSpPr txBox="1"/>
          <p:nvPr/>
        </p:nvSpPr>
        <p:spPr>
          <a:xfrm>
            <a:off x="333127" y="1219200"/>
            <a:ext cx="11674929" cy="5207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b="1" dirty="0">
                <a:effectLst>
                  <a:outerShdw blurRad="38100" dist="38100" dir="2700000" algn="tl">
                    <a:srgbClr val="000000">
                      <a:alpha val="43137"/>
                    </a:srgbClr>
                  </a:outerShdw>
                </a:effectLst>
                <a:latin typeface="Times New Roman"/>
                <a:ea typeface="+mn-lt"/>
                <a:cs typeface="Times New Roman"/>
              </a:rPr>
              <a:t>Convolutional Neural Network</a:t>
            </a:r>
          </a:p>
          <a:p>
            <a:pPr marL="342900" indent="-342900">
              <a:lnSpc>
                <a:spcPct val="150000"/>
              </a:lnSpc>
              <a:buFont typeface="Arial"/>
              <a:buChar char="•"/>
            </a:pPr>
            <a:r>
              <a:rPr lang="en-US" sz="2000" dirty="0">
                <a:latin typeface="Times New Roman" panose="02020603050405020304" pitchFamily="18" charset="0"/>
                <a:ea typeface="+mn-lt"/>
                <a:cs typeface="Times New Roman" panose="02020603050405020304" pitchFamily="18" charset="0"/>
              </a:rPr>
              <a:t>A convolutional neural network (</a:t>
            </a:r>
            <a:r>
              <a:rPr lang="en-US" sz="2000" b="1" dirty="0">
                <a:latin typeface="Times New Roman" panose="02020603050405020304" pitchFamily="18" charset="0"/>
                <a:ea typeface="+mn-lt"/>
                <a:cs typeface="Times New Roman" panose="02020603050405020304" pitchFamily="18" charset="0"/>
              </a:rPr>
              <a:t>CNN</a:t>
            </a:r>
            <a:r>
              <a:rPr lang="en-US" sz="2000" dirty="0">
                <a:latin typeface="Times New Roman" panose="02020603050405020304" pitchFamily="18" charset="0"/>
                <a:ea typeface="+mn-lt"/>
                <a:cs typeface="Times New Roman" panose="02020603050405020304" pitchFamily="18" charset="0"/>
              </a:rPr>
              <a:t>) is a type of artificial neural network used in image recognition and processing that is specifically designed to process pixel data.</a:t>
            </a:r>
          </a:p>
          <a:p>
            <a:pPr>
              <a:lnSpc>
                <a:spcPct val="150000"/>
              </a:lnSpc>
            </a:pPr>
            <a:endParaRPr lang="en-US" sz="2000" dirty="0">
              <a:latin typeface="Times New Roman" panose="02020603050405020304" pitchFamily="18" charset="0"/>
              <a:ea typeface="+mn-lt"/>
              <a:cs typeface="Times New Roman" panose="02020603050405020304" pitchFamily="18" charset="0"/>
            </a:endParaRPr>
          </a:p>
          <a:p>
            <a:pPr>
              <a:lnSpc>
                <a:spcPct val="150000"/>
              </a:lnSpc>
            </a:pPr>
            <a:r>
              <a:rPr lang="en-US" sz="2000" b="1" u="sng" dirty="0">
                <a:latin typeface="Times New Roman" panose="02020603050405020304" pitchFamily="18" charset="0"/>
                <a:cs typeface="Times New Roman" panose="02020603050405020304" pitchFamily="18" charset="0"/>
              </a:rPr>
              <a:t>Layers that we have used:</a:t>
            </a:r>
          </a:p>
          <a:p>
            <a:pPr marL="457200" indent="-457200">
              <a:lnSpc>
                <a:spcPct val="150000"/>
              </a:lnSpc>
              <a:buAutoNum type="arabicPeriod"/>
            </a:pPr>
            <a:r>
              <a:rPr lang="en-US" sz="2000">
                <a:latin typeface="Times New Roman"/>
                <a:cs typeface="Times New Roman"/>
              </a:rPr>
              <a:t>Convolution Layer:</a:t>
            </a:r>
          </a:p>
          <a:p>
            <a:pPr marL="457200" indent="-457200">
              <a:lnSpc>
                <a:spcPct val="150000"/>
              </a:lnSpc>
              <a:buAutoNum type="arabicPeriod"/>
            </a:pPr>
            <a:r>
              <a:rPr lang="en-US" sz="2000">
                <a:latin typeface="Times New Roman"/>
                <a:cs typeface="Times New Roman"/>
              </a:rPr>
              <a:t>Activation (RELU Layer)</a:t>
            </a:r>
          </a:p>
          <a:p>
            <a:pPr marL="457200" indent="-457200">
              <a:lnSpc>
                <a:spcPct val="150000"/>
              </a:lnSpc>
              <a:buAutoNum type="arabicPeriod"/>
            </a:pPr>
            <a:r>
              <a:rPr lang="en-US" sz="2000">
                <a:latin typeface="Times New Roman"/>
                <a:cs typeface="Times New Roman"/>
              </a:rPr>
              <a:t>Batch Normalization</a:t>
            </a:r>
          </a:p>
          <a:p>
            <a:pPr marL="457200" indent="-457200">
              <a:lnSpc>
                <a:spcPct val="150000"/>
              </a:lnSpc>
              <a:buAutoNum type="arabicPeriod"/>
            </a:pPr>
            <a:r>
              <a:rPr lang="en-US" sz="2000">
                <a:latin typeface="Times New Roman"/>
                <a:cs typeface="Times New Roman"/>
              </a:rPr>
              <a:t>MaxPooling Layer </a:t>
            </a:r>
            <a:endParaRPr lang="en-US" sz="2000">
              <a:latin typeface="Times New Roman"/>
              <a:cs typeface="Times New Roman" panose="02020603050405020304" pitchFamily="18" charset="0"/>
            </a:endParaRPr>
          </a:p>
          <a:p>
            <a:pPr marL="457200" indent="-457200">
              <a:lnSpc>
                <a:spcPct val="150000"/>
              </a:lnSpc>
              <a:buAutoNum type="arabicPeriod"/>
            </a:pPr>
            <a:r>
              <a:rPr lang="en-US" sz="2000">
                <a:latin typeface="Times New Roman"/>
                <a:cs typeface="Times New Roman"/>
              </a:rPr>
              <a:t>Fully Connected Layer</a:t>
            </a:r>
            <a:endParaRPr lang="en-US" sz="2000">
              <a:latin typeface="Times New Roman"/>
              <a:cs typeface="Times New Roman" panose="02020603050405020304" pitchFamily="18" charset="0"/>
            </a:endParaRPr>
          </a:p>
          <a:p>
            <a:pPr marL="457200" indent="-457200">
              <a:lnSpc>
                <a:spcPct val="150000"/>
              </a:lnSpc>
              <a:buAutoNum type="arabicPeriod"/>
            </a:pPr>
            <a:endParaRPr lang="en-US" sz="2000" dirty="0">
              <a:latin typeface="Times New Roman"/>
              <a:cs typeface="Times New Roman" panose="02020603050405020304" pitchFamily="18" charset="0"/>
            </a:endParaRPr>
          </a:p>
        </p:txBody>
      </p:sp>
    </p:spTree>
    <p:extLst>
      <p:ext uri="{BB962C8B-B14F-4D97-AF65-F5344CB8AC3E}">
        <p14:creationId xmlns:p14="http://schemas.microsoft.com/office/powerpoint/2010/main" val="529766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5" name="TextBox 4">
            <a:extLst>
              <a:ext uri="{FF2B5EF4-FFF2-40B4-BE49-F238E27FC236}">
                <a16:creationId xmlns:a16="http://schemas.microsoft.com/office/drawing/2014/main" id="{218F5BCE-07B9-4E31-9455-EFB571037B53}"/>
              </a:ext>
            </a:extLst>
          </p:cNvPr>
          <p:cNvSpPr txBox="1"/>
          <p:nvPr/>
        </p:nvSpPr>
        <p:spPr>
          <a:xfrm>
            <a:off x="457200" y="1368187"/>
            <a:ext cx="1128114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b="1" dirty="0">
                <a:latin typeface="Times New Roman"/>
                <a:cs typeface="Calibri"/>
              </a:rPr>
              <a:t>Training script for liveliness detector</a:t>
            </a:r>
          </a:p>
        </p:txBody>
      </p:sp>
      <p:pic>
        <p:nvPicPr>
          <p:cNvPr id="7" name="Picture 7" descr="A picture containing graphical user interface&#10;&#10;Description automatically generated">
            <a:extLst>
              <a:ext uri="{FF2B5EF4-FFF2-40B4-BE49-F238E27FC236}">
                <a16:creationId xmlns:a16="http://schemas.microsoft.com/office/drawing/2014/main" id="{12B2716D-A1F5-49CE-9143-DA3CB0A7F7E3}"/>
              </a:ext>
            </a:extLst>
          </p:cNvPr>
          <p:cNvPicPr>
            <a:picLocks noChangeAspect="1"/>
          </p:cNvPicPr>
          <p:nvPr/>
        </p:nvPicPr>
        <p:blipFill rotWithShape="1">
          <a:blip r:embed="rId4"/>
          <a:srcRect l="25313" t="34072" r="39477" b="17452"/>
          <a:stretch/>
        </p:blipFill>
        <p:spPr>
          <a:xfrm>
            <a:off x="5698520" y="2193445"/>
            <a:ext cx="6039822" cy="3978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F7364D2-CF32-4D85-95A3-A614CD80AB46}"/>
              </a:ext>
            </a:extLst>
          </p:cNvPr>
          <p:cNvPicPr/>
          <p:nvPr/>
        </p:nvPicPr>
        <p:blipFill>
          <a:blip r:embed="rId5">
            <a:extLst>
              <a:ext uri="{28A0092B-C50C-407E-A947-70E740481C1C}">
                <a14:useLocalDpi xmlns:a14="http://schemas.microsoft.com/office/drawing/2010/main" val="0"/>
              </a:ext>
            </a:extLst>
          </a:blip>
          <a:stretch>
            <a:fillRect/>
          </a:stretch>
        </p:blipFill>
        <p:spPr>
          <a:xfrm>
            <a:off x="457200" y="2193446"/>
            <a:ext cx="4784121" cy="3978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3540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6" name="TextBox 5">
            <a:extLst>
              <a:ext uri="{FF2B5EF4-FFF2-40B4-BE49-F238E27FC236}">
                <a16:creationId xmlns:a16="http://schemas.microsoft.com/office/drawing/2014/main" id="{22973712-5471-4CDB-A426-56DDAFB8C7E6}"/>
              </a:ext>
            </a:extLst>
          </p:cNvPr>
          <p:cNvSpPr txBox="1"/>
          <p:nvPr/>
        </p:nvSpPr>
        <p:spPr>
          <a:xfrm>
            <a:off x="784262" y="1276977"/>
            <a:ext cx="1127633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FF0000"/>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Putting the parts together:</a:t>
            </a:r>
            <a:endParaRPr lang="en-US" dirty="0">
              <a:solidFill>
                <a:srgbClr val="FF0000"/>
              </a:solidFill>
              <a:latin typeface="Times New Roman" panose="02020603050405020304" pitchFamily="18" charset="0"/>
              <a:cs typeface="Times New Roman" panose="02020603050405020304" pitchFamily="18" charset="0"/>
            </a:endParaRPr>
          </a:p>
          <a:p>
            <a:pPr marL="342900" indent="-342900">
              <a:buFont typeface="Arial"/>
              <a:buChar char="•"/>
            </a:pPr>
            <a:r>
              <a:rPr lang="en-US" dirty="0">
                <a:ea typeface="+mn-lt"/>
                <a:cs typeface="+mn-lt"/>
              </a:rPr>
              <a:t> We’ll access our webcam.</a:t>
            </a:r>
          </a:p>
          <a:p>
            <a:pPr marL="342900" indent="-342900">
              <a:buFont typeface="Arial"/>
              <a:buChar char="•"/>
            </a:pPr>
            <a:r>
              <a:rPr lang="en-US" dirty="0">
                <a:ea typeface="+mn-lt"/>
                <a:cs typeface="+mn-lt"/>
              </a:rPr>
              <a:t> Apply face detection to each frame.</a:t>
            </a:r>
            <a:endParaRPr lang="en-US" dirty="0">
              <a:cs typeface="Calibri"/>
            </a:endParaRPr>
          </a:p>
          <a:p>
            <a:pPr marL="342900" indent="-342900">
              <a:buFont typeface="Arial"/>
              <a:buChar char="•"/>
            </a:pPr>
            <a:r>
              <a:rPr lang="en-US" dirty="0">
                <a:ea typeface="+mn-lt"/>
                <a:cs typeface="+mn-lt"/>
              </a:rPr>
              <a:t> For each face detected, apply our liveness detector model.</a:t>
            </a:r>
            <a:endParaRPr lang="en-US" dirty="0">
              <a:cs typeface="Calibri"/>
            </a:endParaRPr>
          </a:p>
          <a:p>
            <a:endParaRPr lang="en-US" dirty="0">
              <a:solidFill>
                <a:srgbClr val="000000"/>
              </a:solidFill>
              <a:latin typeface="Calibri"/>
              <a:cs typeface="Calibri"/>
            </a:endParaRPr>
          </a:p>
          <a:p>
            <a:pPr marL="457200" indent="-457200">
              <a:buAutoNum type="arabicPeriod"/>
            </a:pPr>
            <a:endParaRPr lang="en-US" dirty="0">
              <a:solidFill>
                <a:srgbClr val="FF0000"/>
              </a:solidFill>
              <a:latin typeface="Times New Roman"/>
              <a:cs typeface="Calibri"/>
            </a:endParaRPr>
          </a:p>
          <a:p>
            <a:r>
              <a:rPr lang="en-US" b="1" dirty="0">
                <a:latin typeface="Times New Roman"/>
                <a:cs typeface="Calibri"/>
              </a:rPr>
              <a:t>Script:</a:t>
            </a:r>
            <a:r>
              <a:rPr lang="en-US" dirty="0">
                <a:solidFill>
                  <a:srgbClr val="FF0000"/>
                </a:solidFill>
                <a:latin typeface="Times New Roman"/>
                <a:cs typeface="Calibri"/>
              </a:rPr>
              <a:t> </a:t>
            </a:r>
            <a:r>
              <a:rPr lang="en-US">
                <a:latin typeface="Times New Roman"/>
                <a:ea typeface="+mn-lt"/>
                <a:cs typeface="+mn-lt"/>
              </a:rPr>
              <a:t>python liveness_demo.py --model </a:t>
            </a:r>
            <a:r>
              <a:rPr lang="en-US" err="1">
                <a:latin typeface="Times New Roman"/>
                <a:ea typeface="+mn-lt"/>
                <a:cs typeface="+mn-lt"/>
              </a:rPr>
              <a:t>liveness.model</a:t>
            </a:r>
            <a:r>
              <a:rPr lang="en-US">
                <a:latin typeface="Times New Roman"/>
                <a:ea typeface="+mn-lt"/>
                <a:cs typeface="+mn-lt"/>
              </a:rPr>
              <a:t> --le </a:t>
            </a:r>
            <a:r>
              <a:rPr lang="en-US" err="1">
                <a:latin typeface="Times New Roman"/>
                <a:ea typeface="+mn-lt"/>
                <a:cs typeface="+mn-lt"/>
              </a:rPr>
              <a:t>le.pickle</a:t>
            </a:r>
            <a:r>
              <a:rPr lang="en-US">
                <a:latin typeface="Times New Roman"/>
                <a:ea typeface="+mn-lt"/>
                <a:cs typeface="+mn-lt"/>
              </a:rPr>
              <a:t> \</a:t>
            </a:r>
            <a:endParaRPr lang="en-US" dirty="0">
              <a:solidFill>
                <a:srgbClr val="FF0000"/>
              </a:solidFill>
              <a:latin typeface="Times New Roman"/>
              <a:cs typeface="Calibri"/>
            </a:endParaRPr>
          </a:p>
          <a:p>
            <a:r>
              <a:rPr lang="en-US">
                <a:latin typeface="Times New Roman"/>
                <a:ea typeface="+mn-lt"/>
                <a:cs typeface="+mn-lt"/>
              </a:rPr>
              <a:t>--detector </a:t>
            </a:r>
            <a:r>
              <a:rPr lang="en-US" err="1">
                <a:latin typeface="Times New Roman"/>
                <a:ea typeface="+mn-lt"/>
                <a:cs typeface="+mn-lt"/>
              </a:rPr>
              <a:t>face_detector</a:t>
            </a:r>
            <a:endParaRPr lang="en-US">
              <a:latin typeface="Times New Roman"/>
              <a:cs typeface="Calibri"/>
            </a:endParaRPr>
          </a:p>
          <a:p>
            <a:pPr marL="457200" indent="-457200">
              <a:buAutoNum type="arabicPeriod"/>
            </a:pPr>
            <a:endParaRPr lang="en-US" dirty="0">
              <a:solidFill>
                <a:srgbClr val="FF0000"/>
              </a:solidFill>
              <a:latin typeface="Times New Roman"/>
              <a:cs typeface="Calibri"/>
            </a:endParaRPr>
          </a:p>
        </p:txBody>
      </p:sp>
    </p:spTree>
    <p:extLst>
      <p:ext uri="{BB962C8B-B14F-4D97-AF65-F5344CB8AC3E}">
        <p14:creationId xmlns:p14="http://schemas.microsoft.com/office/powerpoint/2010/main" val="4245903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6" name="TextBox 5">
            <a:extLst>
              <a:ext uri="{FF2B5EF4-FFF2-40B4-BE49-F238E27FC236}">
                <a16:creationId xmlns:a16="http://schemas.microsoft.com/office/drawing/2014/main" id="{22973712-5471-4CDB-A426-56DDAFB8C7E6}"/>
              </a:ext>
            </a:extLst>
          </p:cNvPr>
          <p:cNvSpPr txBox="1"/>
          <p:nvPr/>
        </p:nvSpPr>
        <p:spPr>
          <a:xfrm>
            <a:off x="403955" y="1181859"/>
            <a:ext cx="111147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Calibri"/>
              </a:rPr>
              <a:t>Output:</a:t>
            </a:r>
          </a:p>
          <a:p>
            <a:endParaRPr lang="en-US" b="1" dirty="0">
              <a:latin typeface="Times New Roman"/>
              <a:cs typeface="Calibri"/>
            </a:endParaRPr>
          </a:p>
          <a:p>
            <a:r>
              <a:rPr lang="en-US" dirty="0">
                <a:latin typeface="Times New Roman"/>
                <a:cs typeface="Calibri"/>
              </a:rPr>
              <a:t>Real:</a:t>
            </a:r>
          </a:p>
        </p:txBody>
      </p:sp>
      <p:pic>
        <p:nvPicPr>
          <p:cNvPr id="3" name="Picture 9" descr="Graphical user interface, application, website&#10;&#10;Description automatically generated">
            <a:extLst>
              <a:ext uri="{FF2B5EF4-FFF2-40B4-BE49-F238E27FC236}">
                <a16:creationId xmlns:a16="http://schemas.microsoft.com/office/drawing/2014/main" id="{AA1C65B5-1698-4999-8000-6DE317797241}"/>
              </a:ext>
            </a:extLst>
          </p:cNvPr>
          <p:cNvPicPr>
            <a:picLocks noChangeAspect="1"/>
          </p:cNvPicPr>
          <p:nvPr/>
        </p:nvPicPr>
        <p:blipFill>
          <a:blip r:embed="rId4"/>
          <a:stretch>
            <a:fillRect/>
          </a:stretch>
        </p:blipFill>
        <p:spPr>
          <a:xfrm>
            <a:off x="2096308" y="1403198"/>
            <a:ext cx="9296217" cy="3873340"/>
          </a:xfrm>
          <a:prstGeom prst="rect">
            <a:avLst/>
          </a:prstGeom>
        </p:spPr>
      </p:pic>
    </p:spTree>
    <p:extLst>
      <p:ext uri="{BB962C8B-B14F-4D97-AF65-F5344CB8AC3E}">
        <p14:creationId xmlns:p14="http://schemas.microsoft.com/office/powerpoint/2010/main" val="2713820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pic>
        <p:nvPicPr>
          <p:cNvPr id="12" name="Picture 12">
            <a:extLst>
              <a:ext uri="{FF2B5EF4-FFF2-40B4-BE49-F238E27FC236}">
                <a16:creationId xmlns:a16="http://schemas.microsoft.com/office/drawing/2014/main" id="{0D96DBA8-86BA-4F8D-9FCB-2CCFBA7C006C}"/>
              </a:ext>
            </a:extLst>
          </p:cNvPr>
          <p:cNvPicPr>
            <a:picLocks noChangeAspect="1"/>
          </p:cNvPicPr>
          <p:nvPr/>
        </p:nvPicPr>
        <p:blipFill>
          <a:blip r:embed="rId4"/>
          <a:stretch>
            <a:fillRect/>
          </a:stretch>
        </p:blipFill>
        <p:spPr>
          <a:xfrm>
            <a:off x="1407647" y="1322334"/>
            <a:ext cx="9228428" cy="5226674"/>
          </a:xfrm>
          <a:prstGeom prst="rect">
            <a:avLst/>
          </a:prstGeom>
        </p:spPr>
      </p:pic>
      <p:sp>
        <p:nvSpPr>
          <p:cNvPr id="5" name="TextBox 4">
            <a:extLst>
              <a:ext uri="{FF2B5EF4-FFF2-40B4-BE49-F238E27FC236}">
                <a16:creationId xmlns:a16="http://schemas.microsoft.com/office/drawing/2014/main" id="{A9E2C7AC-F477-4F04-8767-A915D7374558}"/>
              </a:ext>
            </a:extLst>
          </p:cNvPr>
          <p:cNvSpPr txBox="1"/>
          <p:nvPr/>
        </p:nvSpPr>
        <p:spPr>
          <a:xfrm>
            <a:off x="168641" y="140267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Fake:</a:t>
            </a:r>
          </a:p>
        </p:txBody>
      </p:sp>
    </p:spTree>
    <p:extLst>
      <p:ext uri="{BB962C8B-B14F-4D97-AF65-F5344CB8AC3E}">
        <p14:creationId xmlns:p14="http://schemas.microsoft.com/office/powerpoint/2010/main" val="156800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pic>
        <p:nvPicPr>
          <p:cNvPr id="10" name="Picture 10">
            <a:extLst>
              <a:ext uri="{FF2B5EF4-FFF2-40B4-BE49-F238E27FC236}">
                <a16:creationId xmlns:a16="http://schemas.microsoft.com/office/drawing/2014/main" id="{C3AF1BCD-07B4-4FA6-9F74-197D8CA6146F}"/>
              </a:ext>
            </a:extLst>
          </p:cNvPr>
          <p:cNvPicPr>
            <a:picLocks noChangeAspect="1"/>
          </p:cNvPicPr>
          <p:nvPr/>
        </p:nvPicPr>
        <p:blipFill>
          <a:blip r:embed="rId4"/>
          <a:stretch>
            <a:fillRect/>
          </a:stretch>
        </p:blipFill>
        <p:spPr>
          <a:xfrm>
            <a:off x="1243537" y="1396336"/>
            <a:ext cx="9542796" cy="5376300"/>
          </a:xfrm>
          <a:prstGeom prst="rect">
            <a:avLst/>
          </a:prstGeom>
        </p:spPr>
      </p:pic>
    </p:spTree>
    <p:extLst>
      <p:ext uri="{BB962C8B-B14F-4D97-AF65-F5344CB8AC3E}">
        <p14:creationId xmlns:p14="http://schemas.microsoft.com/office/powerpoint/2010/main" val="4000642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10" name="Shape 174"/>
          <p:cNvSpPr txBox="1">
            <a:spLocks/>
          </p:cNvSpPr>
          <p:nvPr/>
        </p:nvSpPr>
        <p:spPr>
          <a:xfrm>
            <a:off x="2513945" y="5257800"/>
            <a:ext cx="7313295" cy="1295400"/>
          </a:xfrm>
          <a:prstGeom prst="rect">
            <a:avLst/>
          </a:prstGeom>
          <a:noFill/>
          <a:ln>
            <a:noFill/>
          </a:ln>
        </p:spPr>
        <p:txBody>
          <a:bodyPr lIns="91425" tIns="45700" rIns="91425" bIns="45700"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ct val="25000"/>
            </a:pPr>
            <a:endParaRPr lang="en-US" b="1" cap="small">
              <a:solidFill>
                <a:srgbClr val="0070C0"/>
              </a:solidFill>
              <a:latin typeface="Times New Roman"/>
              <a:ea typeface="Times New Roman"/>
              <a:cs typeface="Times New Roman"/>
              <a:sym typeface="Times New Roman"/>
            </a:endParaRPr>
          </a:p>
        </p:txBody>
      </p:sp>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3" name="TextBox 2"/>
          <p:cNvSpPr txBox="1"/>
          <p:nvPr/>
        </p:nvSpPr>
        <p:spPr>
          <a:xfrm>
            <a:off x="1033804" y="1219200"/>
            <a:ext cx="10287000" cy="4739759"/>
          </a:xfrm>
          <a:prstGeom prst="rect">
            <a:avLst/>
          </a:prstGeom>
          <a:noFill/>
        </p:spPr>
        <p:txBody>
          <a:bodyPr wrap="square" lIns="91440" tIns="45720" rIns="91440" bIns="45720" rtlCol="0" anchor="t">
            <a:spAutoFit/>
          </a:bodyPr>
          <a:lstStyle/>
          <a:p>
            <a:pPr algn="ctr">
              <a:lnSpc>
                <a:spcPct val="150000"/>
              </a:lnSpc>
            </a:pPr>
            <a:r>
              <a:rPr lang="en-GB" sz="3600" b="1" dirty="0">
                <a:effectLst>
                  <a:outerShdw blurRad="38100" dist="38100" dir="2700000" algn="tl">
                    <a:srgbClr val="000000">
                      <a:alpha val="43137"/>
                    </a:srgbClr>
                  </a:outerShdw>
                </a:effectLst>
                <a:latin typeface="Times New Roman"/>
                <a:cs typeface="Times New Roman"/>
              </a:rPr>
              <a:t>Scope  of  the Project</a:t>
            </a:r>
          </a:p>
          <a:p>
            <a:pPr algn="ctr">
              <a:lnSpc>
                <a:spcPct val="150000"/>
              </a:lnSpc>
            </a:pP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t>
            </a:r>
            <a:r>
              <a:rPr lang="en-US" sz="2000" b="0" i="0" dirty="0">
                <a:effectLst/>
                <a:latin typeface="Times New Roman" panose="02020603050405020304" pitchFamily="18" charset="0"/>
                <a:cs typeface="Times New Roman" panose="02020603050405020304" pitchFamily="18" charset="0"/>
              </a:rPr>
              <a:t>et’s imagine we want to implement a facial recognition door opener. The system would work well to distinguish between known faces and unknown faces so that only authorized persons have access.</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Another way that innovators are looking to implement facial recognition is within subways and other transportation outlets. They are looking to leverage this technology to use faces as credit cards to pay for your transportation fee.</a:t>
            </a:r>
          </a:p>
          <a:p>
            <a:pPr marL="342900" lvl="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456565" indent="-456565" algn="just">
              <a:buFont typeface="Arial" pitchFamily="34" charset="0"/>
              <a:buChar char="•"/>
            </a:pPr>
            <a:endParaRPr lang="en-US" dirty="0">
              <a:latin typeface="Times New Roman" panose="02020603050405020304" pitchFamily="18" charset="0"/>
              <a:cs typeface="Times New Roman" panose="02020603050405020304" pitchFamily="18" charset="0"/>
            </a:endParaRPr>
          </a:p>
          <a:p>
            <a:pPr marL="456565" indent="-456565" algn="just"/>
            <a:endParaRPr lang="en-US" dirty="0">
              <a:latin typeface="Times New Roman" panose="02020603050405020304" pitchFamily="18" charset="0"/>
              <a:cs typeface="Times New Roman" panose="02020603050405020304" pitchFamily="18" charset="0"/>
            </a:endParaRPr>
          </a:p>
          <a:p>
            <a:pPr algn="just"/>
            <a:endParaRPr lang="en-GB" sz="2400" dirty="0">
              <a:latin typeface="Times New Roman" pitchFamily="18" charset="0"/>
              <a:cs typeface="Times New Roman" pitchFamily="18" charset="0"/>
            </a:endParaRPr>
          </a:p>
        </p:txBody>
      </p:sp>
    </p:spTree>
    <p:extLst>
      <p:ext uri="{BB962C8B-B14F-4D97-AF65-F5344CB8AC3E}">
        <p14:creationId xmlns:p14="http://schemas.microsoft.com/office/powerpoint/2010/main" val="175456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10" name="Shape 174"/>
          <p:cNvSpPr txBox="1">
            <a:spLocks/>
          </p:cNvSpPr>
          <p:nvPr/>
        </p:nvSpPr>
        <p:spPr>
          <a:xfrm>
            <a:off x="2513945" y="5257800"/>
            <a:ext cx="7313295" cy="1295400"/>
          </a:xfrm>
          <a:prstGeom prst="rect">
            <a:avLst/>
          </a:prstGeom>
          <a:noFill/>
          <a:ln>
            <a:noFill/>
          </a:ln>
        </p:spPr>
        <p:txBody>
          <a:bodyPr lIns="91425" tIns="45700" rIns="91425" bIns="45700"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ct val="25000"/>
            </a:pPr>
            <a:endParaRPr lang="en-US" b="1" cap="small">
              <a:solidFill>
                <a:srgbClr val="0070C0"/>
              </a:solidFill>
              <a:latin typeface="Times New Roman"/>
              <a:ea typeface="Times New Roman"/>
              <a:cs typeface="Times New Roman"/>
              <a:sym typeface="Times New Roman"/>
            </a:endParaRPr>
          </a:p>
        </p:txBody>
      </p:sp>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5" name="TextBox 4">
            <a:extLst>
              <a:ext uri="{FF2B5EF4-FFF2-40B4-BE49-F238E27FC236}">
                <a16:creationId xmlns:a16="http://schemas.microsoft.com/office/drawing/2014/main" id="{9A7AE696-075C-42AD-B2E8-B435A3E151CF}"/>
              </a:ext>
            </a:extLst>
          </p:cNvPr>
          <p:cNvSpPr txBox="1"/>
          <p:nvPr/>
        </p:nvSpPr>
        <p:spPr>
          <a:xfrm>
            <a:off x="4589705" y="2915046"/>
            <a:ext cx="37034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latin typeface="Times New Roman"/>
                <a:cs typeface="Calibri"/>
              </a:rPr>
              <a:t>Thank You</a:t>
            </a:r>
          </a:p>
        </p:txBody>
      </p:sp>
    </p:spTree>
    <p:extLst>
      <p:ext uri="{BB962C8B-B14F-4D97-AF65-F5344CB8AC3E}">
        <p14:creationId xmlns:p14="http://schemas.microsoft.com/office/powerpoint/2010/main" val="870258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dirty="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dirty="0">
                <a:latin typeface="Calibri" pitchFamily="34" charset="0"/>
                <a:cs typeface="Times New Roman" pitchFamily="18" charset="0"/>
              </a:rPr>
              <a:t>DEPARTMENT OF INFORMATION TECHNOLOGY</a:t>
            </a:r>
            <a:endParaRPr lang="en-US" sz="2000" dirty="0">
              <a:latin typeface="Arial" pitchFamily="34" charset="0"/>
            </a:endParaRPr>
          </a:p>
        </p:txBody>
      </p:sp>
      <p:sp>
        <p:nvSpPr>
          <p:cNvPr id="3" name="TextBox 2"/>
          <p:cNvSpPr txBox="1"/>
          <p:nvPr/>
        </p:nvSpPr>
        <p:spPr>
          <a:xfrm>
            <a:off x="383333" y="1945150"/>
            <a:ext cx="11417511" cy="3637984"/>
          </a:xfrm>
          <a:prstGeom prst="rect">
            <a:avLst/>
          </a:prstGeom>
          <a:noFill/>
        </p:spPr>
        <p:txBody>
          <a:bodyPr wrap="square" lIns="91440" tIns="45720" rIns="91440" bIns="45720" rtlCol="0" anchor="t">
            <a:spAutoFit/>
          </a:bodyPr>
          <a:lstStyle/>
          <a:p>
            <a:pPr algn="just">
              <a:lnSpc>
                <a:spcPct val="150000"/>
              </a:lnSpc>
            </a:pPr>
            <a:endParaRPr lang="en-US" sz="1600" dirty="0">
              <a:latin typeface="Times New Roman" panose="02020603050405020304" pitchFamily="18" charset="0"/>
              <a:cs typeface="Times New Roman" panose="02020603050405020304" pitchFamily="18" charset="0"/>
            </a:endParaRPr>
          </a:p>
          <a:p>
            <a:pPr marL="342900" indent="-342900" algn="just">
              <a:lnSpc>
                <a:spcPct val="150000"/>
              </a:lnSpc>
              <a:buFont typeface="Arial"/>
              <a:buChar char="•"/>
            </a:pPr>
            <a:r>
              <a:rPr lang="en-US" sz="2000" dirty="0">
                <a:latin typeface="Times New Roman"/>
                <a:cs typeface="Times New Roman"/>
              </a:rPr>
              <a:t>In this project, </a:t>
            </a:r>
            <a:r>
              <a:rPr lang="en-US" sz="2000" dirty="0">
                <a:latin typeface="Times New Roman"/>
                <a:ea typeface="+mn-lt"/>
                <a:cs typeface="Times New Roman"/>
              </a:rPr>
              <a:t> we will develop and evaluate the performance and the predictive power of a model trained and tested to </a:t>
            </a:r>
            <a:r>
              <a:rPr lang="en-US" sz="2000" b="0" i="0" dirty="0">
                <a:effectLst/>
                <a:latin typeface="Times New Roman"/>
                <a:cs typeface="Times New Roman"/>
              </a:rPr>
              <a:t>perform </a:t>
            </a:r>
            <a:r>
              <a:rPr lang="en-US" sz="2000" dirty="0">
                <a:latin typeface="Times New Roman"/>
                <a:cs typeface="Times New Roman"/>
              </a:rPr>
              <a:t>Face spoofing detection </a:t>
            </a:r>
            <a:r>
              <a:rPr lang="en-US" sz="2000" b="0" i="0" dirty="0">
                <a:effectLst/>
                <a:latin typeface="Times New Roman"/>
                <a:cs typeface="Times New Roman"/>
              </a:rPr>
              <a:t>with OpenCV.</a:t>
            </a:r>
            <a:endParaRPr lang="en-US" sz="2000" dirty="0">
              <a:latin typeface="Times New Roman"/>
              <a:ea typeface="+mn-lt"/>
              <a:cs typeface="Times New Roman"/>
            </a:endParaRPr>
          </a:p>
          <a:p>
            <a:pPr marL="342900" indent="-342900" algn="just">
              <a:lnSpc>
                <a:spcPct val="150000"/>
              </a:lnSpc>
              <a:buFont typeface="Arial"/>
              <a:buChar char="•"/>
            </a:pPr>
            <a:r>
              <a:rPr lang="en-US" sz="2000" dirty="0">
                <a:latin typeface="Times New Roman"/>
                <a:ea typeface="+mn-lt"/>
                <a:cs typeface="Times New Roman"/>
              </a:rPr>
              <a:t>We aim to implement  a </a:t>
            </a:r>
            <a:r>
              <a:rPr lang="en-US" sz="2000" dirty="0">
                <a:latin typeface="Times New Roman"/>
                <a:cs typeface="Times New Roman"/>
              </a:rPr>
              <a:t>Face spoofing</a:t>
            </a:r>
            <a:r>
              <a:rPr lang="en-US" sz="2000" b="0" i="0" dirty="0">
                <a:effectLst/>
                <a:latin typeface="Times New Roman"/>
                <a:cs typeface="Times New Roman"/>
              </a:rPr>
              <a:t> detector that is capable of spotting fake faces and performing anti-face spoofing in face recognition systems </a:t>
            </a:r>
            <a:r>
              <a:rPr lang="en-US" sz="2000" dirty="0">
                <a:latin typeface="Times New Roman"/>
                <a:ea typeface="+mn-lt"/>
                <a:cs typeface="Times New Roman"/>
              </a:rPr>
              <a:t>that can recognize the fake videos with maximum accuracy.</a:t>
            </a:r>
          </a:p>
          <a:p>
            <a:pPr marL="342900" indent="-342900" algn="just">
              <a:lnSpc>
                <a:spcPct val="150000"/>
              </a:lnSpc>
              <a:buFont typeface="Arial"/>
              <a:buChar char="•"/>
            </a:pPr>
            <a:r>
              <a:rPr lang="en-US" sz="2000" dirty="0">
                <a:latin typeface="Times New Roman"/>
                <a:ea typeface="+mn-lt"/>
                <a:cs typeface="Times New Roman"/>
              </a:rPr>
              <a:t>Once we get a good fit, we will use this model to predict whether the facial image is spoofed or not.</a:t>
            </a:r>
          </a:p>
          <a:p>
            <a:pPr marL="342900" indent="-342900" algn="just">
              <a:lnSpc>
                <a:spcPct val="150000"/>
              </a:lnSpc>
              <a:buFont typeface="Arial"/>
              <a:buChar char="•"/>
            </a:pPr>
            <a:r>
              <a:rPr lang="en-US" sz="2000" dirty="0">
                <a:latin typeface="Times New Roman"/>
                <a:ea typeface="+mn-lt"/>
                <a:cs typeface="Times New Roman"/>
              </a:rPr>
              <a:t>A model like this would be very valuable  in various sectors e.g. corporate where facial recognition systems are used to gain access to confidential information.</a:t>
            </a:r>
            <a:endParaRPr lang="en-US" sz="2000" dirty="0">
              <a:latin typeface="Times New Roman"/>
              <a:cs typeface="Times New Roman"/>
            </a:endParaRPr>
          </a:p>
        </p:txBody>
      </p:sp>
      <p:sp>
        <p:nvSpPr>
          <p:cNvPr id="7" name="TextBox 6">
            <a:extLst>
              <a:ext uri="{FF2B5EF4-FFF2-40B4-BE49-F238E27FC236}">
                <a16:creationId xmlns:a16="http://schemas.microsoft.com/office/drawing/2014/main" id="{28F5BE98-3F81-481D-9F59-3D7F407F824E}"/>
              </a:ext>
            </a:extLst>
          </p:cNvPr>
          <p:cNvSpPr txBox="1"/>
          <p:nvPr/>
        </p:nvSpPr>
        <p:spPr>
          <a:xfrm>
            <a:off x="-307153" y="1514098"/>
            <a:ext cx="12112645" cy="584775"/>
          </a:xfrm>
          <a:prstGeom prst="rect">
            <a:avLst/>
          </a:prstGeom>
          <a:noFill/>
        </p:spPr>
        <p:txBody>
          <a:bodyPr wrap="square" lIns="91440" tIns="45720" rIns="91440" bIns="45720" rtlCol="0" anchor="t">
            <a:spAutoFit/>
          </a:bodyPr>
          <a:lstStyle/>
          <a:p>
            <a:pPr algn="ctr"/>
            <a:r>
              <a:rPr lang="en-US" sz="3200" b="1">
                <a:effectLst>
                  <a:outerShdw blurRad="38100" dist="38100" dir="2700000" algn="tl">
                    <a:srgbClr val="000000">
                      <a:alpha val="43137"/>
                    </a:srgbClr>
                  </a:outerShdw>
                </a:effectLst>
                <a:latin typeface="Times New Roman"/>
                <a:cs typeface="Times New Roman"/>
              </a:rPr>
              <a:t>ABSTRACT</a:t>
            </a:r>
            <a:endParaRPr lang="en-IN" sz="3200" b="1">
              <a:effectLst>
                <a:outerShdw blurRad="38100" dist="38100" dir="2700000" algn="tl">
                  <a:srgbClr val="000000">
                    <a:alpha val="43137"/>
                  </a:srgbClr>
                </a:outerShdw>
              </a:effectLst>
              <a:latin typeface="Times New Roman"/>
              <a:cs typeface="Times New Roman"/>
            </a:endParaRPr>
          </a:p>
        </p:txBody>
      </p:sp>
    </p:spTree>
    <p:extLst>
      <p:ext uri="{BB962C8B-B14F-4D97-AF65-F5344CB8AC3E}">
        <p14:creationId xmlns:p14="http://schemas.microsoft.com/office/powerpoint/2010/main" val="1754567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10" name="Shape 174"/>
          <p:cNvSpPr txBox="1">
            <a:spLocks/>
          </p:cNvSpPr>
          <p:nvPr/>
        </p:nvSpPr>
        <p:spPr>
          <a:xfrm>
            <a:off x="2513945" y="5257800"/>
            <a:ext cx="7313295" cy="1295400"/>
          </a:xfrm>
          <a:prstGeom prst="rect">
            <a:avLst/>
          </a:prstGeom>
          <a:noFill/>
          <a:ln>
            <a:noFill/>
          </a:ln>
        </p:spPr>
        <p:txBody>
          <a:bodyPr lIns="91425" tIns="45700" rIns="91425" bIns="45700"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ct val="25000"/>
            </a:pPr>
            <a:endParaRPr lang="en-US" b="1" cap="small">
              <a:solidFill>
                <a:srgbClr val="0070C0"/>
              </a:solidFill>
              <a:latin typeface="Times New Roman"/>
              <a:ea typeface="Times New Roman"/>
              <a:cs typeface="Times New Roman"/>
              <a:sym typeface="Times New Roman"/>
            </a:endParaRPr>
          </a:p>
        </p:txBody>
      </p:sp>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3" name="TextBox 2"/>
          <p:cNvSpPr txBox="1"/>
          <p:nvPr/>
        </p:nvSpPr>
        <p:spPr>
          <a:xfrm>
            <a:off x="233756" y="1376626"/>
            <a:ext cx="11645133" cy="4099648"/>
          </a:xfrm>
          <a:prstGeom prst="rect">
            <a:avLst/>
          </a:prstGeom>
          <a:noFill/>
        </p:spPr>
        <p:txBody>
          <a:bodyPr wrap="square" lIns="91440" tIns="45720" rIns="91440" bIns="45720" rtlCol="0" anchor="t">
            <a:spAutoFit/>
          </a:bodyPr>
          <a:lstStyle/>
          <a:p>
            <a:pPr algn="ctr">
              <a:lnSpc>
                <a:spcPct val="150000"/>
              </a:lnSpc>
            </a:pPr>
            <a:r>
              <a:rPr lang="en-GB" sz="3600" b="1" dirty="0">
                <a:effectLst>
                  <a:outerShdw blurRad="38100" dist="38100" dir="2700000" algn="tl">
                    <a:srgbClr val="000000">
                      <a:alpha val="43137"/>
                    </a:srgbClr>
                  </a:outerShdw>
                </a:effectLst>
                <a:latin typeface="Times New Roman"/>
                <a:cs typeface="Times New Roman"/>
              </a:rPr>
              <a:t>Introduction</a:t>
            </a:r>
          </a:p>
          <a:p>
            <a:pPr marL="456565" indent="-456565" algn="just">
              <a:lnSpc>
                <a:spcPct val="150000"/>
              </a:lnSpc>
              <a:buFont typeface="Arial,Sans-Serif" panose="020B0604020202020204" pitchFamily="34" charset="0"/>
              <a:buChar char="•"/>
            </a:pPr>
            <a:r>
              <a:rPr lang="en-US" sz="2000" b="0" i="0" dirty="0">
                <a:effectLst/>
                <a:latin typeface="Times New Roman"/>
                <a:cs typeface="Times New Roman"/>
              </a:rPr>
              <a:t>Face recognition systems can be circumvented simply by holding up a photo of a person (whether printed, on a smartphone, etc.) to the face recognition camera.</a:t>
            </a:r>
          </a:p>
          <a:p>
            <a:pPr marL="456565" indent="-456565" algn="just">
              <a:lnSpc>
                <a:spcPct val="150000"/>
              </a:lnSpc>
              <a:buFont typeface="Arial,Sans-Serif" panose="020B0604020202020204" pitchFamily="34" charset="0"/>
              <a:buChar char="•"/>
            </a:pPr>
            <a:r>
              <a:rPr lang="en-US" sz="2000" dirty="0">
                <a:effectLst/>
                <a:latin typeface="Times New Roman"/>
                <a:cs typeface="Times New Roman"/>
              </a:rPr>
              <a:t>In order to make face recognition systems more secure, we need to be able to detect such fake/non-real faces — liveness detection is the term used to refer to such algorithms.</a:t>
            </a:r>
          </a:p>
          <a:p>
            <a:pPr marL="342900" indent="-342900" algn="just">
              <a:lnSpc>
                <a:spcPct val="150000"/>
              </a:lnSpc>
              <a:buFont typeface="Arial" panose="020B0604020202020204" pitchFamily="34" charset="0"/>
              <a:buChar char="•"/>
            </a:pPr>
            <a:r>
              <a:rPr lang="en-US" sz="2000" b="0" dirty="0">
                <a:effectLst/>
                <a:latin typeface="Times New Roman"/>
                <a:cs typeface="Times New Roman"/>
              </a:rPr>
              <a:t>Given an input image, we’ll train a Convolutional Neural Network capable of distinguishing real faces from fake/spoofed faces.</a:t>
            </a:r>
            <a:endParaRPr lang="en-US" sz="2000" dirty="0">
              <a:latin typeface="Times New Roman"/>
              <a:cs typeface="Times New Roman"/>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4567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657"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3" name="TextBox 2"/>
          <p:cNvSpPr txBox="1"/>
          <p:nvPr/>
        </p:nvSpPr>
        <p:spPr>
          <a:xfrm>
            <a:off x="880165" y="845655"/>
            <a:ext cx="10287000" cy="2616101"/>
          </a:xfrm>
          <a:prstGeom prst="rect">
            <a:avLst/>
          </a:prstGeom>
          <a:noFill/>
        </p:spPr>
        <p:txBody>
          <a:bodyPr wrap="square" lIns="91440" tIns="45720" rIns="91440" bIns="45720" rtlCol="0" anchor="t">
            <a:spAutoFit/>
          </a:bodyPr>
          <a:lstStyle/>
          <a:p>
            <a:pPr algn="ctr"/>
            <a:endParaRPr lang="en-GB" sz="3600" b="1" dirty="0">
              <a:effectLst>
                <a:outerShdw blurRad="38100" dist="38100" dir="2700000" algn="tl">
                  <a:srgbClr val="000000">
                    <a:alpha val="43137"/>
                  </a:srgbClr>
                </a:outerShdw>
              </a:effectLst>
              <a:latin typeface="Times New Roman"/>
              <a:cs typeface="Times New Roman"/>
            </a:endParaRPr>
          </a:p>
          <a:p>
            <a:pPr algn="ctr"/>
            <a:r>
              <a:rPr lang="en-GB" sz="3600" b="1" dirty="0">
                <a:effectLst>
                  <a:outerShdw blurRad="38100" dist="38100" dir="2700000" algn="tl">
                    <a:srgbClr val="000000">
                      <a:alpha val="43137"/>
                    </a:srgbClr>
                  </a:outerShdw>
                </a:effectLst>
                <a:latin typeface="Times New Roman"/>
                <a:cs typeface="Times New Roman"/>
              </a:rPr>
              <a:t>Project Flow</a:t>
            </a:r>
            <a:endParaRPr lang="en-US" sz="3600" b="1" dirty="0">
              <a:effectLst>
                <a:outerShdw blurRad="38100" dist="38100" dir="2700000" algn="tl">
                  <a:srgbClr val="000000">
                    <a:alpha val="43137"/>
                  </a:srgbClr>
                </a:outerShdw>
              </a:effectLst>
              <a:latin typeface="Times New Roman"/>
              <a:cs typeface="Times New Roman"/>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456565" indent="-456565">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456565" indent="-456565" algn="just"/>
            <a:endParaRPr lang="en-US" dirty="0">
              <a:latin typeface="Times New Roman" panose="02020603050405020304" pitchFamily="18" charset="0"/>
              <a:cs typeface="Times New Roman" panose="02020603050405020304" pitchFamily="18" charset="0"/>
            </a:endParaRPr>
          </a:p>
          <a:p>
            <a:pPr algn="just"/>
            <a:endParaRPr lang="en-GB" sz="2400" dirty="0">
              <a:latin typeface="Times New Roman" pitchFamily="18" charset="0"/>
              <a:cs typeface="Times New Roman" pitchFamily="18" charset="0"/>
            </a:endParaRPr>
          </a:p>
        </p:txBody>
      </p:sp>
      <p:pic>
        <p:nvPicPr>
          <p:cNvPr id="21" name="Picture 20">
            <a:extLst>
              <a:ext uri="{FF2B5EF4-FFF2-40B4-BE49-F238E27FC236}">
                <a16:creationId xmlns:a16="http://schemas.microsoft.com/office/drawing/2014/main" id="{C0875F42-3EF4-46A6-AD3D-9801313CAD95}"/>
              </a:ext>
            </a:extLst>
          </p:cNvPr>
          <p:cNvPicPr/>
          <p:nvPr/>
        </p:nvPicPr>
        <p:blipFill>
          <a:blip r:embed="rId4">
            <a:extLst>
              <a:ext uri="{28A0092B-C50C-407E-A947-70E740481C1C}">
                <a14:useLocalDpi xmlns:a14="http://schemas.microsoft.com/office/drawing/2010/main" val="0"/>
              </a:ext>
            </a:extLst>
          </a:blip>
          <a:stretch>
            <a:fillRect/>
          </a:stretch>
        </p:blipFill>
        <p:spPr>
          <a:xfrm>
            <a:off x="1229193" y="2100468"/>
            <a:ext cx="10079467" cy="4528932"/>
          </a:xfrm>
          <a:prstGeom prst="rect">
            <a:avLst/>
          </a:prstGeom>
        </p:spPr>
      </p:pic>
    </p:spTree>
    <p:extLst>
      <p:ext uri="{BB962C8B-B14F-4D97-AF65-F5344CB8AC3E}">
        <p14:creationId xmlns:p14="http://schemas.microsoft.com/office/powerpoint/2010/main" val="196965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3" name="TextBox 2">
            <a:extLst>
              <a:ext uri="{FF2B5EF4-FFF2-40B4-BE49-F238E27FC236}">
                <a16:creationId xmlns:a16="http://schemas.microsoft.com/office/drawing/2014/main" id="{36DD0463-AC31-470B-937D-F3624BC76183}"/>
              </a:ext>
            </a:extLst>
          </p:cNvPr>
          <p:cNvSpPr txBox="1"/>
          <p:nvPr/>
        </p:nvSpPr>
        <p:spPr>
          <a:xfrm>
            <a:off x="5128338" y="911198"/>
            <a:ext cx="2927628" cy="2739211"/>
          </a:xfrm>
          <a:prstGeom prst="rect">
            <a:avLst/>
          </a:prstGeom>
          <a:noFill/>
        </p:spPr>
        <p:txBody>
          <a:bodyPr wrap="square" lIns="91440" tIns="45720" rIns="91440" bIns="45720" rtlCol="0" anchor="t">
            <a:spAutoFit/>
          </a:bodyPr>
          <a:lstStyle/>
          <a:p>
            <a:pPr algn="ctr"/>
            <a:endParaRPr lang="en-US" sz="2800" b="1" dirty="0">
              <a:latin typeface="Times New Roman" panose="02020603050405020304" pitchFamily="18" charset="0"/>
              <a:cs typeface="Times New Roman" panose="02020603050405020304" pitchFamily="18" charset="0"/>
            </a:endParaRPr>
          </a:p>
          <a:p>
            <a:pPr algn="just"/>
            <a:r>
              <a:rPr lang="en-IN" b="1" dirty="0">
                <a:solidFill>
                  <a:srgbClr val="000000"/>
                </a:solidFill>
                <a:effectLst>
                  <a:outerShdw blurRad="38100" dist="38100" dir="2700000" algn="tl">
                    <a:srgbClr val="000000">
                      <a:alpha val="43137"/>
                    </a:srgbClr>
                  </a:outerShdw>
                </a:effectLst>
                <a:latin typeface="Times New Roman"/>
                <a:cs typeface="Times New Roman"/>
              </a:rPr>
              <a:t>Folder Structure </a:t>
            </a:r>
            <a:endParaRPr lang="en-IN" b="1" dirty="0">
              <a:solidFill>
                <a:srgbClr val="FF0000"/>
              </a:solidFill>
              <a:effectLst>
                <a:outerShdw blurRad="38100" dist="38100" dir="2700000" algn="tl">
                  <a:srgbClr val="000000">
                    <a:alpha val="43137"/>
                  </a:srgbClr>
                </a:outerShdw>
              </a:effectLst>
              <a:latin typeface="Times New Roman"/>
              <a:cs typeface="Times New Roman"/>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6" name="Picture 6" descr="A screenshot of a computer&#10;&#10;Description automatically generated">
            <a:extLst>
              <a:ext uri="{FF2B5EF4-FFF2-40B4-BE49-F238E27FC236}">
                <a16:creationId xmlns:a16="http://schemas.microsoft.com/office/drawing/2014/main" id="{CBD93CFE-5C53-4B4F-8915-C36152C1FDD1}"/>
              </a:ext>
            </a:extLst>
          </p:cNvPr>
          <p:cNvPicPr>
            <a:picLocks noChangeAspect="1"/>
          </p:cNvPicPr>
          <p:nvPr/>
        </p:nvPicPr>
        <p:blipFill>
          <a:blip r:embed="rId4"/>
          <a:stretch>
            <a:fillRect/>
          </a:stretch>
        </p:blipFill>
        <p:spPr>
          <a:xfrm>
            <a:off x="1364081" y="1866455"/>
            <a:ext cx="9460662" cy="4518776"/>
          </a:xfrm>
          <a:prstGeom prst="rect">
            <a:avLst/>
          </a:prstGeom>
        </p:spPr>
      </p:pic>
    </p:spTree>
    <p:extLst>
      <p:ext uri="{BB962C8B-B14F-4D97-AF65-F5344CB8AC3E}">
        <p14:creationId xmlns:p14="http://schemas.microsoft.com/office/powerpoint/2010/main" val="59321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5" name="TextBox 4">
            <a:extLst>
              <a:ext uri="{FF2B5EF4-FFF2-40B4-BE49-F238E27FC236}">
                <a16:creationId xmlns:a16="http://schemas.microsoft.com/office/drawing/2014/main" id="{8FA731CF-C73D-4EB0-A0F2-14DF29FCE597}"/>
              </a:ext>
            </a:extLst>
          </p:cNvPr>
          <p:cNvSpPr txBox="1"/>
          <p:nvPr/>
        </p:nvSpPr>
        <p:spPr>
          <a:xfrm>
            <a:off x="532009" y="1416665"/>
            <a:ext cx="11290589"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b="1">
              <a:latin typeface="Times New Roman"/>
              <a:ea typeface="+mn-lt"/>
              <a:cs typeface="+mn-lt"/>
            </a:endParaRPr>
          </a:p>
          <a:p>
            <a:pPr marL="342900" indent="-342900">
              <a:buFont typeface="Arial"/>
              <a:buChar char="•"/>
            </a:pPr>
            <a:endParaRPr lang="en-US" b="1">
              <a:latin typeface="Times New Roman"/>
              <a:ea typeface="+mn-lt"/>
              <a:cs typeface="+mn-lt"/>
            </a:endParaRPr>
          </a:p>
          <a:p>
            <a:pPr marL="342900" indent="-342900">
              <a:buFont typeface="Arial"/>
              <a:buChar char="•"/>
            </a:pPr>
            <a:r>
              <a:rPr lang="en-US" b="1">
                <a:latin typeface="Times New Roman"/>
                <a:ea typeface="+mn-lt"/>
                <a:cs typeface="+mn-lt"/>
              </a:rPr>
              <a:t>dataset/:</a:t>
            </a:r>
            <a:r>
              <a:rPr lang="en-US">
                <a:latin typeface="Times New Roman"/>
                <a:ea typeface="+mn-lt"/>
                <a:cs typeface="+mn-lt"/>
              </a:rPr>
              <a:t> Our dataset directory consists of two classes of images: Real and Fake.</a:t>
            </a:r>
            <a:endParaRPr lang="en-US">
              <a:latin typeface="Times New Roman"/>
              <a:cs typeface="Calibri"/>
            </a:endParaRPr>
          </a:p>
          <a:p>
            <a:pPr marL="342900" indent="-342900">
              <a:buFont typeface="Arial"/>
              <a:buChar char="•"/>
            </a:pPr>
            <a:endParaRPr lang="en-US">
              <a:latin typeface="Times New Roman"/>
              <a:ea typeface="+mn-lt"/>
              <a:cs typeface="+mn-lt"/>
            </a:endParaRPr>
          </a:p>
          <a:p>
            <a:pPr marL="342900" indent="-342900">
              <a:buFont typeface="Arial"/>
              <a:buChar char="•"/>
            </a:pPr>
            <a:r>
              <a:rPr lang="en-US" b="1" err="1">
                <a:latin typeface="Times New Roman"/>
                <a:ea typeface="+mn-lt"/>
                <a:cs typeface="+mn-lt"/>
              </a:rPr>
              <a:t>face_detector</a:t>
            </a:r>
            <a:r>
              <a:rPr lang="en-US" b="1">
                <a:latin typeface="Times New Roman"/>
                <a:ea typeface="+mn-lt"/>
                <a:cs typeface="+mn-lt"/>
              </a:rPr>
              <a:t>/:</a:t>
            </a:r>
            <a:r>
              <a:rPr lang="en-US">
                <a:latin typeface="Times New Roman"/>
                <a:ea typeface="+mn-lt"/>
                <a:cs typeface="+mn-lt"/>
              </a:rPr>
              <a:t> Consists of our pretrained Caffe face </a:t>
            </a:r>
            <a:r>
              <a:rPr lang="en-US" i="1">
                <a:latin typeface="Times New Roman"/>
                <a:ea typeface="+mn-lt"/>
                <a:cs typeface="+mn-lt"/>
              </a:rPr>
              <a:t>detector</a:t>
            </a:r>
            <a:r>
              <a:rPr lang="en-US">
                <a:latin typeface="Times New Roman"/>
                <a:ea typeface="+mn-lt"/>
                <a:cs typeface="+mn-lt"/>
              </a:rPr>
              <a:t> to locate face ROIs.</a:t>
            </a:r>
            <a:endParaRPr lang="en-US">
              <a:latin typeface="Times New Roman"/>
              <a:cs typeface="Calibri"/>
            </a:endParaRPr>
          </a:p>
          <a:p>
            <a:endParaRPr lang="en-US">
              <a:latin typeface="Times New Roman"/>
              <a:ea typeface="+mn-lt"/>
              <a:cs typeface="+mn-lt"/>
            </a:endParaRPr>
          </a:p>
          <a:p>
            <a:pPr marL="342900" indent="-342900">
              <a:buFont typeface="Arial"/>
              <a:buChar char="•"/>
            </a:pPr>
            <a:r>
              <a:rPr lang="en-US" b="1">
                <a:latin typeface="Times New Roman"/>
                <a:ea typeface="+mn-lt"/>
                <a:cs typeface="+mn-lt"/>
              </a:rPr>
              <a:t>videos/:</a:t>
            </a:r>
            <a:r>
              <a:rPr lang="en-US">
                <a:latin typeface="Times New Roman"/>
                <a:ea typeface="+mn-lt"/>
                <a:cs typeface="+mn-lt"/>
              </a:rPr>
              <a:t> We have provided two input videos for training our </a:t>
            </a:r>
            <a:r>
              <a:rPr lang="en-US" err="1">
                <a:latin typeface="Times New Roman"/>
                <a:ea typeface="+mn-lt"/>
                <a:cs typeface="+mn-lt"/>
              </a:rPr>
              <a:t>LivenessNet</a:t>
            </a:r>
            <a:r>
              <a:rPr lang="en-US">
                <a:latin typeface="Times New Roman"/>
                <a:ea typeface="+mn-lt"/>
                <a:cs typeface="+mn-lt"/>
              </a:rPr>
              <a:t> classifier.</a:t>
            </a:r>
          </a:p>
          <a:p>
            <a:pPr marL="342900" indent="-342900">
              <a:buFont typeface="Arial"/>
              <a:buChar char="•"/>
            </a:pPr>
            <a:endParaRPr lang="en-US">
              <a:latin typeface="Times New Roman"/>
              <a:ea typeface="+mn-lt"/>
              <a:cs typeface="+mn-lt"/>
            </a:endParaRPr>
          </a:p>
          <a:p>
            <a:pPr marL="342900" indent="-342900">
              <a:buFont typeface="Arial"/>
              <a:buChar char="•"/>
            </a:pPr>
            <a:r>
              <a:rPr lang="en-US" b="1">
                <a:latin typeface="Times New Roman"/>
                <a:ea typeface="+mn-lt"/>
                <a:cs typeface="+mn-lt"/>
              </a:rPr>
              <a:t>gather_examples.py:</a:t>
            </a:r>
            <a:r>
              <a:rPr lang="en-US">
                <a:latin typeface="Times New Roman"/>
                <a:ea typeface="+mn-lt"/>
                <a:cs typeface="+mn-lt"/>
              </a:rPr>
              <a:t> This script grabs face ROIs from input video files and helps us to create our dataset.</a:t>
            </a:r>
          </a:p>
          <a:p>
            <a:endParaRPr lang="en-US">
              <a:latin typeface="Times New Roman"/>
              <a:cs typeface="Calibri"/>
            </a:endParaRPr>
          </a:p>
        </p:txBody>
      </p:sp>
    </p:spTree>
    <p:extLst>
      <p:ext uri="{BB962C8B-B14F-4D97-AF65-F5344CB8AC3E}">
        <p14:creationId xmlns:p14="http://schemas.microsoft.com/office/powerpoint/2010/main" val="3209612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5" name="TextBox 4">
            <a:extLst>
              <a:ext uri="{FF2B5EF4-FFF2-40B4-BE49-F238E27FC236}">
                <a16:creationId xmlns:a16="http://schemas.microsoft.com/office/drawing/2014/main" id="{97755CE2-6FDC-4F53-9695-24AFF161C3AD}"/>
              </a:ext>
            </a:extLst>
          </p:cNvPr>
          <p:cNvSpPr txBox="1"/>
          <p:nvPr/>
        </p:nvSpPr>
        <p:spPr>
          <a:xfrm>
            <a:off x="482394" y="2149725"/>
            <a:ext cx="1122403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b="1" dirty="0">
                <a:latin typeface="Times New Roman"/>
                <a:ea typeface="+mn-lt"/>
                <a:cs typeface="+mn-lt"/>
              </a:rPr>
              <a:t>train.py:</a:t>
            </a:r>
            <a:r>
              <a:rPr lang="en-US" dirty="0">
                <a:latin typeface="Times New Roman"/>
                <a:ea typeface="+mn-lt"/>
                <a:cs typeface="+mn-lt"/>
              </a:rPr>
              <a:t> As the filename indicates, this script will train our </a:t>
            </a:r>
            <a:r>
              <a:rPr lang="en-US" err="1">
                <a:latin typeface="Times New Roman"/>
                <a:ea typeface="+mn-lt"/>
                <a:cs typeface="+mn-lt"/>
              </a:rPr>
              <a:t>LivenessNet</a:t>
            </a:r>
            <a:r>
              <a:rPr lang="en-US" dirty="0">
                <a:latin typeface="Times New Roman"/>
                <a:ea typeface="+mn-lt"/>
                <a:cs typeface="+mn-lt"/>
              </a:rPr>
              <a:t> classifier. We have use </a:t>
            </a:r>
            <a:r>
              <a:rPr lang="en-US" err="1">
                <a:latin typeface="Times New Roman"/>
                <a:ea typeface="+mn-lt"/>
                <a:cs typeface="+mn-lt"/>
              </a:rPr>
              <a:t>Keras</a:t>
            </a:r>
            <a:r>
              <a:rPr lang="en-US" dirty="0">
                <a:latin typeface="Times New Roman"/>
                <a:ea typeface="+mn-lt"/>
                <a:cs typeface="+mn-lt"/>
              </a:rPr>
              <a:t> and TensorFlow to train the model. The training process results in a few files:</a:t>
            </a:r>
          </a:p>
          <a:p>
            <a:pPr marL="342900" indent="-342900">
              <a:buFont typeface="Arial,Sans-Serif"/>
              <a:buChar char="•"/>
            </a:pPr>
            <a:endParaRPr lang="en-US" dirty="0">
              <a:latin typeface="Times New Roman"/>
              <a:ea typeface="+mn-lt"/>
              <a:cs typeface="+mn-lt"/>
            </a:endParaRPr>
          </a:p>
          <a:p>
            <a:pPr marL="342900" indent="-342900">
              <a:buFont typeface="Arial"/>
              <a:buChar char="•"/>
            </a:pPr>
            <a:r>
              <a:rPr lang="en-US" b="1" err="1">
                <a:latin typeface="Times New Roman"/>
                <a:ea typeface="+mn-lt"/>
                <a:cs typeface="+mn-lt"/>
              </a:rPr>
              <a:t>le.pickle</a:t>
            </a:r>
            <a:r>
              <a:rPr lang="en-US" b="1" dirty="0">
                <a:latin typeface="Times New Roman"/>
                <a:ea typeface="+mn-lt"/>
                <a:cs typeface="+mn-lt"/>
              </a:rPr>
              <a:t>:</a:t>
            </a:r>
            <a:r>
              <a:rPr lang="en-US">
                <a:latin typeface="Times New Roman"/>
                <a:ea typeface="+mn-lt"/>
                <a:cs typeface="+mn-lt"/>
              </a:rPr>
              <a:t> Our class label encoder.</a:t>
            </a:r>
            <a:endParaRPr lang="en-US">
              <a:latin typeface="Times New Roman"/>
              <a:cs typeface="Calibri"/>
            </a:endParaRPr>
          </a:p>
          <a:p>
            <a:pPr marL="342900" indent="-342900">
              <a:buFont typeface="Arial"/>
              <a:buChar char="•"/>
            </a:pPr>
            <a:endParaRPr lang="en-US" dirty="0">
              <a:latin typeface="Times New Roman"/>
              <a:ea typeface="+mn-lt"/>
              <a:cs typeface="+mn-lt"/>
            </a:endParaRPr>
          </a:p>
          <a:p>
            <a:pPr marL="342900" indent="-342900">
              <a:buFont typeface="Arial"/>
              <a:buChar char="•"/>
            </a:pPr>
            <a:r>
              <a:rPr lang="en-US" b="1" err="1">
                <a:latin typeface="Times New Roman"/>
                <a:ea typeface="+mn-lt"/>
                <a:cs typeface="+mn-lt"/>
              </a:rPr>
              <a:t>liveness.model</a:t>
            </a:r>
            <a:r>
              <a:rPr lang="en-US" b="1" dirty="0">
                <a:latin typeface="Times New Roman"/>
                <a:ea typeface="+mn-lt"/>
                <a:cs typeface="+mn-lt"/>
              </a:rPr>
              <a:t>:</a:t>
            </a:r>
            <a:r>
              <a:rPr lang="en-US" dirty="0">
                <a:latin typeface="Times New Roman"/>
                <a:ea typeface="+mn-lt"/>
                <a:cs typeface="+mn-lt"/>
              </a:rPr>
              <a:t> Our serialized </a:t>
            </a:r>
            <a:r>
              <a:rPr lang="en-US" err="1">
                <a:latin typeface="Times New Roman"/>
                <a:ea typeface="+mn-lt"/>
                <a:cs typeface="+mn-lt"/>
              </a:rPr>
              <a:t>Keras</a:t>
            </a:r>
            <a:r>
              <a:rPr lang="en-US" dirty="0">
                <a:latin typeface="Times New Roman"/>
                <a:ea typeface="+mn-lt"/>
                <a:cs typeface="+mn-lt"/>
              </a:rPr>
              <a:t> model which detects face liveness.</a:t>
            </a:r>
            <a:endParaRPr lang="en-US">
              <a:latin typeface="Times New Roman"/>
              <a:cs typeface="Calibri"/>
            </a:endParaRPr>
          </a:p>
          <a:p>
            <a:pPr marL="342900" indent="-342900">
              <a:buFont typeface="Arial"/>
              <a:buChar char="•"/>
            </a:pPr>
            <a:endParaRPr lang="en-US" dirty="0">
              <a:latin typeface="Times New Roman"/>
              <a:ea typeface="+mn-lt"/>
              <a:cs typeface="+mn-lt"/>
            </a:endParaRPr>
          </a:p>
          <a:p>
            <a:pPr marL="342900" indent="-342900">
              <a:buFont typeface="Arial"/>
              <a:buChar char="•"/>
            </a:pPr>
            <a:r>
              <a:rPr lang="en-US" b="1">
                <a:latin typeface="Times New Roman"/>
                <a:ea typeface="+mn-lt"/>
                <a:cs typeface="+mn-lt"/>
              </a:rPr>
              <a:t>liveness_demo.py: </a:t>
            </a:r>
            <a:r>
              <a:rPr lang="en-US">
                <a:latin typeface="Times New Roman"/>
                <a:ea typeface="+mn-lt"/>
                <a:cs typeface="+mn-lt"/>
              </a:rPr>
              <a:t>The</a:t>
            </a:r>
            <a:r>
              <a:rPr lang="en-US" b="1" dirty="0">
                <a:latin typeface="Times New Roman"/>
                <a:ea typeface="+mn-lt"/>
                <a:cs typeface="+mn-lt"/>
              </a:rPr>
              <a:t> </a:t>
            </a:r>
            <a:r>
              <a:rPr lang="en-US">
                <a:latin typeface="Times New Roman"/>
                <a:ea typeface="+mn-lt"/>
                <a:cs typeface="+mn-lt"/>
              </a:rPr>
              <a:t>demonstration script will fire up the webcam to grab frames to conduct face spoofing </a:t>
            </a:r>
            <a:r>
              <a:rPr lang="en-US" dirty="0">
                <a:latin typeface="Times New Roman"/>
                <a:ea typeface="+mn-lt"/>
                <a:cs typeface="+mn-lt"/>
              </a:rPr>
              <a:t>detection in real-time.</a:t>
            </a:r>
            <a:endParaRPr lang="en-US" dirty="0">
              <a:latin typeface="Times New Roman"/>
              <a:cs typeface="Calibri"/>
            </a:endParaRPr>
          </a:p>
          <a:p>
            <a:pPr marL="342900" indent="-342900">
              <a:buFont typeface="Arial"/>
              <a:buChar char="•"/>
            </a:pPr>
            <a:endParaRPr lang="en-US" dirty="0">
              <a:cs typeface="Calibri"/>
            </a:endParaRPr>
          </a:p>
          <a:p>
            <a:pPr>
              <a:buFont typeface="Arial"/>
              <a:buChar char="•"/>
            </a:pPr>
            <a:endParaRPr lang="en-US" dirty="0">
              <a:cs typeface="Calibri"/>
            </a:endParaRPr>
          </a:p>
          <a:p>
            <a:pPr marL="342900" indent="-342900">
              <a:buFont typeface="Arial"/>
              <a:buChar char="•"/>
            </a:pPr>
            <a:endParaRPr lang="en-US" dirty="0">
              <a:cs typeface="Calibri"/>
            </a:endParaRPr>
          </a:p>
        </p:txBody>
      </p:sp>
    </p:spTree>
    <p:extLst>
      <p:ext uri="{BB962C8B-B14F-4D97-AF65-F5344CB8AC3E}">
        <p14:creationId xmlns:p14="http://schemas.microsoft.com/office/powerpoint/2010/main" val="172203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27" y="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3" cstate="print"/>
          <a:srcRect b="10787"/>
          <a:stretch>
            <a:fillRect/>
          </a:stretch>
        </p:blipFill>
        <p:spPr bwMode="auto">
          <a:xfrm>
            <a:off x="3136809" y="228600"/>
            <a:ext cx="6080990" cy="533400"/>
          </a:xfrm>
          <a:prstGeom prst="rect">
            <a:avLst/>
          </a:prstGeom>
          <a:noFill/>
          <a:ln w="9525">
            <a:noFill/>
            <a:miter lim="800000"/>
            <a:headEnd/>
            <a:tailEnd/>
          </a:ln>
        </p:spPr>
      </p:pic>
      <p:sp>
        <p:nvSpPr>
          <p:cNvPr id="10" name="Shape 174"/>
          <p:cNvSpPr txBox="1">
            <a:spLocks/>
          </p:cNvSpPr>
          <p:nvPr/>
        </p:nvSpPr>
        <p:spPr>
          <a:xfrm>
            <a:off x="942953" y="2781300"/>
            <a:ext cx="7313295" cy="1295400"/>
          </a:xfrm>
          <a:prstGeom prst="rect">
            <a:avLst/>
          </a:prstGeom>
          <a:noFill/>
          <a:ln>
            <a:noFill/>
          </a:ln>
        </p:spPr>
        <p:txBody>
          <a:bodyPr lIns="91425" tIns="45700" rIns="91425" bIns="45700"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ct val="25000"/>
            </a:pPr>
            <a:endParaRPr lang="en-US" b="1" cap="small">
              <a:solidFill>
                <a:srgbClr val="0070C0"/>
              </a:solidFill>
              <a:latin typeface="Times New Roman"/>
              <a:ea typeface="Times New Roman"/>
              <a:cs typeface="Times New Roman"/>
              <a:sym typeface="Times New Roman"/>
            </a:endParaRPr>
          </a:p>
        </p:txBody>
      </p:sp>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9" name="TextBox 8">
            <a:extLst>
              <a:ext uri="{FF2B5EF4-FFF2-40B4-BE49-F238E27FC236}">
                <a16:creationId xmlns:a16="http://schemas.microsoft.com/office/drawing/2014/main" id="{D70624CE-9A3E-4563-8858-EF5D8982A38E}"/>
              </a:ext>
            </a:extLst>
          </p:cNvPr>
          <p:cNvSpPr txBox="1"/>
          <p:nvPr/>
        </p:nvSpPr>
        <p:spPr>
          <a:xfrm>
            <a:off x="4864406" y="1398955"/>
            <a:ext cx="4488607" cy="646331"/>
          </a:xfrm>
          <a:prstGeom prst="rect">
            <a:avLst/>
          </a:prstGeom>
          <a:noFill/>
        </p:spPr>
        <p:txBody>
          <a:bodyPr wrap="square" rtlCol="0">
            <a:spAutoFit/>
          </a:bodyPr>
          <a:lstStyle/>
          <a:p>
            <a:r>
              <a:rPr lang="en-US"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Dataset </a:t>
            </a:r>
            <a:endParaRPr lang="en-IN"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2E40CC0-D6C0-4A19-9767-9A3B39648E35}"/>
              </a:ext>
            </a:extLst>
          </p:cNvPr>
          <p:cNvSpPr txBox="1"/>
          <p:nvPr/>
        </p:nvSpPr>
        <p:spPr>
          <a:xfrm>
            <a:off x="599645" y="1683217"/>
            <a:ext cx="10417627" cy="2345322"/>
          </a:xfrm>
          <a:prstGeom prst="rect">
            <a:avLst/>
          </a:prstGeom>
          <a:noFill/>
        </p:spPr>
        <p:txBody>
          <a:bodyPr wrap="square" lIns="91440" tIns="45720" rIns="91440" bIns="45720" rtlCol="0" anchor="t">
            <a:spAutoFit/>
          </a:bodyPr>
          <a:lstStyle/>
          <a:p>
            <a:pPr algn="just">
              <a:lnSpc>
                <a:spcPct val="150000"/>
              </a:lnSpc>
            </a:pPr>
            <a:endParaRPr lang="en-US" sz="2000" b="0" i="0" dirty="0">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 Our dataset directory consists of two classes of images:</a:t>
            </a:r>
          </a:p>
          <a:p>
            <a:pPr marL="1066165" lvl="1" indent="-457200" algn="just">
              <a:lnSpc>
                <a:spcPct val="150000"/>
              </a:lnSpc>
              <a:buFont typeface="+mj-lt"/>
              <a:buAutoNum type="arabicPeriod"/>
            </a:pPr>
            <a:r>
              <a:rPr lang="en-US" sz="2000">
                <a:latin typeface="Times New Roman"/>
                <a:cs typeface="Times New Roman"/>
              </a:rPr>
              <a:t> </a:t>
            </a:r>
            <a:r>
              <a:rPr lang="en-US" sz="2000" b="0" i="0">
                <a:effectLst/>
                <a:latin typeface="Times New Roman"/>
                <a:cs typeface="Times New Roman"/>
              </a:rPr>
              <a:t>Fake images of us from a camera aimed at my screen while playing a video of</a:t>
            </a:r>
            <a:r>
              <a:rPr lang="en-US" sz="2000">
                <a:latin typeface="Times New Roman"/>
                <a:cs typeface="Times New Roman"/>
              </a:rPr>
              <a:t> our </a:t>
            </a:r>
            <a:r>
              <a:rPr lang="en-US" sz="2000" b="0" i="0">
                <a:effectLst/>
                <a:latin typeface="Times New Roman"/>
                <a:cs typeface="Times New Roman"/>
              </a:rPr>
              <a:t>face.</a:t>
            </a:r>
          </a:p>
          <a:p>
            <a:pPr marL="1066165" lvl="1" indent="-457200" algn="just">
              <a:lnSpc>
                <a:spcPct val="150000"/>
              </a:lnSpc>
              <a:buFont typeface="+mj-lt"/>
              <a:buAutoNum type="arabicPeriod"/>
            </a:pPr>
            <a:r>
              <a:rPr lang="en-US" sz="2000">
                <a:latin typeface="Times New Roman"/>
                <a:cs typeface="Times New Roman"/>
              </a:rPr>
              <a:t> Real images of us captured from a selfie video with my laptop camera</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a:t>
            </a:r>
            <a:endParaRPr lang="en-US" sz="2000" b="0" i="0" dirty="0">
              <a:effectLst/>
              <a:latin typeface="Times New Roman" panose="02020603050405020304" pitchFamily="18" charset="0"/>
              <a:cs typeface="Times New Roman" panose="02020603050405020304" pitchFamily="18" charset="0"/>
            </a:endParaRPr>
          </a:p>
        </p:txBody>
      </p:sp>
      <p:pic>
        <p:nvPicPr>
          <p:cNvPr id="3" name="Picture 5">
            <a:extLst>
              <a:ext uri="{FF2B5EF4-FFF2-40B4-BE49-F238E27FC236}">
                <a16:creationId xmlns:a16="http://schemas.microsoft.com/office/drawing/2014/main" id="{70BA506D-C1D1-4C78-A3F0-F242945970D6}"/>
              </a:ext>
            </a:extLst>
          </p:cNvPr>
          <p:cNvPicPr>
            <a:picLocks noChangeAspect="1"/>
          </p:cNvPicPr>
          <p:nvPr/>
        </p:nvPicPr>
        <p:blipFill rotWithShape="1">
          <a:blip r:embed="rId4"/>
          <a:srcRect l="17361" t="5083" r="10417" b="1234"/>
          <a:stretch/>
        </p:blipFill>
        <p:spPr>
          <a:xfrm>
            <a:off x="6841010" y="3827045"/>
            <a:ext cx="2942645" cy="2187490"/>
          </a:xfrm>
          <a:prstGeom prst="rect">
            <a:avLst/>
          </a:prstGeom>
        </p:spPr>
      </p:pic>
      <p:pic>
        <p:nvPicPr>
          <p:cNvPr id="6" name="Picture 6">
            <a:extLst>
              <a:ext uri="{FF2B5EF4-FFF2-40B4-BE49-F238E27FC236}">
                <a16:creationId xmlns:a16="http://schemas.microsoft.com/office/drawing/2014/main" id="{6152B798-87BF-4CB8-96CD-B3318279BD47}"/>
              </a:ext>
            </a:extLst>
          </p:cNvPr>
          <p:cNvPicPr>
            <a:picLocks noChangeAspect="1"/>
          </p:cNvPicPr>
          <p:nvPr/>
        </p:nvPicPr>
        <p:blipFill rotWithShape="1">
          <a:blip r:embed="rId5"/>
          <a:srcRect l="17143" t="6615" r="14066" b="6615"/>
          <a:stretch/>
        </p:blipFill>
        <p:spPr>
          <a:xfrm>
            <a:off x="1939609" y="3827044"/>
            <a:ext cx="2977627" cy="2182452"/>
          </a:xfrm>
          <a:prstGeom prst="rect">
            <a:avLst/>
          </a:prstGeom>
        </p:spPr>
      </p:pic>
      <p:sp>
        <p:nvSpPr>
          <p:cNvPr id="7" name="TextBox 6">
            <a:extLst>
              <a:ext uri="{FF2B5EF4-FFF2-40B4-BE49-F238E27FC236}">
                <a16:creationId xmlns:a16="http://schemas.microsoft.com/office/drawing/2014/main" id="{55C82675-2A25-4646-AEC3-7B37677309F8}"/>
              </a:ext>
            </a:extLst>
          </p:cNvPr>
          <p:cNvSpPr txBox="1"/>
          <p:nvPr/>
        </p:nvSpPr>
        <p:spPr>
          <a:xfrm>
            <a:off x="3135033" y="601589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Real</a:t>
            </a:r>
          </a:p>
        </p:txBody>
      </p:sp>
      <p:sp>
        <p:nvSpPr>
          <p:cNvPr id="8" name="TextBox 7">
            <a:extLst>
              <a:ext uri="{FF2B5EF4-FFF2-40B4-BE49-F238E27FC236}">
                <a16:creationId xmlns:a16="http://schemas.microsoft.com/office/drawing/2014/main" id="{F7D7D06C-3CC1-4878-9F31-5985F54F2DC8}"/>
              </a:ext>
            </a:extLst>
          </p:cNvPr>
          <p:cNvSpPr txBox="1"/>
          <p:nvPr/>
        </p:nvSpPr>
        <p:spPr>
          <a:xfrm>
            <a:off x="8050755" y="601608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Fake</a:t>
            </a:r>
          </a:p>
        </p:txBody>
      </p:sp>
    </p:spTree>
    <p:extLst>
      <p:ext uri="{BB962C8B-B14F-4D97-AF65-F5344CB8AC3E}">
        <p14:creationId xmlns:p14="http://schemas.microsoft.com/office/powerpoint/2010/main" val="3894885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03FEC1-EB95-417D-BD56-7553234B2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585" y="1774686"/>
            <a:ext cx="6319156" cy="5007114"/>
          </a:xfrm>
          <a:prstGeom prst="rect">
            <a:avLst/>
          </a:prstGeom>
        </p:spPr>
      </p:pic>
      <p:sp>
        <p:nvSpPr>
          <p:cNvPr id="2" name="Rectangle 1"/>
          <p:cNvSpPr/>
          <p:nvPr/>
        </p:nvSpPr>
        <p:spPr>
          <a:xfrm>
            <a:off x="0" y="-76200"/>
            <a:ext cx="12112645" cy="6858000"/>
          </a:xfrm>
          <a:prstGeom prst="rect">
            <a:avLst/>
          </a:prstGeom>
          <a:noFill/>
          <a:ln w="174625" cmpd="sng">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ocuments and Settings\DIGIT\Desktop\LOGO.bmp"/>
          <p:cNvPicPr/>
          <p:nvPr/>
        </p:nvPicPr>
        <p:blipFill>
          <a:blip r:embed="rId4" cstate="print"/>
          <a:srcRect b="10787"/>
          <a:stretch>
            <a:fillRect/>
          </a:stretch>
        </p:blipFill>
        <p:spPr bwMode="auto">
          <a:xfrm>
            <a:off x="3136809" y="228600"/>
            <a:ext cx="6080990" cy="533400"/>
          </a:xfrm>
          <a:prstGeom prst="rect">
            <a:avLst/>
          </a:prstGeom>
          <a:noFill/>
          <a:ln w="9525">
            <a:noFill/>
            <a:miter lim="800000"/>
            <a:headEnd/>
            <a:tailEnd/>
          </a:ln>
        </p:spPr>
      </p:pic>
      <p:sp>
        <p:nvSpPr>
          <p:cNvPr id="10" name="Shape 174"/>
          <p:cNvSpPr txBox="1">
            <a:spLocks/>
          </p:cNvSpPr>
          <p:nvPr/>
        </p:nvSpPr>
        <p:spPr>
          <a:xfrm>
            <a:off x="2513945" y="5257800"/>
            <a:ext cx="7313295" cy="1295400"/>
          </a:xfrm>
          <a:prstGeom prst="rect">
            <a:avLst/>
          </a:prstGeom>
          <a:noFill/>
          <a:ln>
            <a:noFill/>
          </a:ln>
        </p:spPr>
        <p:txBody>
          <a:bodyPr lIns="91425" tIns="45700" rIns="91425" bIns="45700"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ct val="25000"/>
            </a:pPr>
            <a:endParaRPr lang="en-US" b="1" cap="small">
              <a:solidFill>
                <a:srgbClr val="0070C0"/>
              </a:solidFill>
              <a:latin typeface="Times New Roman"/>
              <a:ea typeface="Times New Roman"/>
              <a:cs typeface="Times New Roman"/>
              <a:sym typeface="Times New Roman"/>
            </a:endParaRPr>
          </a:p>
        </p:txBody>
      </p:sp>
      <p:sp>
        <p:nvSpPr>
          <p:cNvPr id="79873" name="Rectangle 1"/>
          <p:cNvSpPr>
            <a:spLocks noChangeArrowheads="1"/>
          </p:cNvSpPr>
          <p:nvPr/>
        </p:nvSpPr>
        <p:spPr bwMode="auto">
          <a:xfrm>
            <a:off x="3427413" y="685800"/>
            <a:ext cx="5267339"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r>
              <a:rPr lang="en-US" sz="2000">
                <a:latin typeface="Calibri" pitchFamily="34" charset="0"/>
                <a:ea typeface="Times New Roman" pitchFamily="18" charset="0"/>
                <a:cs typeface="Times New Roman" pitchFamily="18" charset="0"/>
              </a:rPr>
              <a:t>(Permanently Affiliated to University of Mumbai)</a:t>
            </a:r>
          </a:p>
          <a:p>
            <a:pPr algn="ctr" fontAlgn="base">
              <a:spcBef>
                <a:spcPct val="0"/>
              </a:spcBef>
              <a:spcAft>
                <a:spcPct val="0"/>
              </a:spcAft>
            </a:pPr>
            <a:r>
              <a:rPr lang="en-US" sz="2000">
                <a:latin typeface="Calibri" pitchFamily="34" charset="0"/>
                <a:cs typeface="Times New Roman" pitchFamily="18" charset="0"/>
              </a:rPr>
              <a:t>DEPARTMENT OF INFORMATION TECHNOLOGY</a:t>
            </a:r>
            <a:endParaRPr lang="en-US" sz="2000">
              <a:latin typeface="Arial" pitchFamily="34" charset="0"/>
            </a:endParaRPr>
          </a:p>
        </p:txBody>
      </p:sp>
      <p:sp>
        <p:nvSpPr>
          <p:cNvPr id="3" name="TextBox 2">
            <a:extLst>
              <a:ext uri="{FF2B5EF4-FFF2-40B4-BE49-F238E27FC236}">
                <a16:creationId xmlns:a16="http://schemas.microsoft.com/office/drawing/2014/main" id="{98AECFAC-197A-4A66-9365-46EC140CEF19}"/>
              </a:ext>
            </a:extLst>
          </p:cNvPr>
          <p:cNvSpPr txBox="1"/>
          <p:nvPr/>
        </p:nvSpPr>
        <p:spPr>
          <a:xfrm>
            <a:off x="794257" y="1393686"/>
            <a:ext cx="9621608" cy="1169551"/>
          </a:xfrm>
          <a:prstGeom prst="rect">
            <a:avLst/>
          </a:prstGeom>
          <a:noFill/>
        </p:spPr>
        <p:txBody>
          <a:bodyPr wrap="none" rtlCol="0">
            <a:spAutoFit/>
          </a:bodyPr>
          <a:lstStyle/>
          <a:p>
            <a:pPr marL="342900" indent="-342900">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Detecting and extracting face ROIs from our training (video) dataset</a:t>
            </a:r>
            <a:r>
              <a:rPr lang="en-US" i="0" dirty="0">
                <a:effectLst/>
                <a:latin typeface="Times New Roman" panose="02020603050405020304" pitchFamily="18" charset="0"/>
                <a:cs typeface="Times New Roman" panose="02020603050405020304" pitchFamily="18" charset="0"/>
              </a:rPr>
              <a:t>:</a:t>
            </a:r>
          </a:p>
          <a:p>
            <a:endParaRPr lang="en-US" i="0" dirty="0">
              <a:effectLst/>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7970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4225</TotalTime>
  <Words>977</Words>
  <Application>Microsoft Office PowerPoint</Application>
  <PresentationFormat>Custom</PresentationFormat>
  <Paragraphs>161</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Arial,Sans-Serif</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Drishti</dc:creator>
  <cp:lastModifiedBy>Drishti Gandhi</cp:lastModifiedBy>
  <cp:revision>84</cp:revision>
  <dcterms:created xsi:type="dcterms:W3CDTF">2019-03-25T04:11:32Z</dcterms:created>
  <dcterms:modified xsi:type="dcterms:W3CDTF">2021-04-01T07:03:41Z</dcterms:modified>
</cp:coreProperties>
</file>